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8" r:id="rId3"/>
    <p:sldId id="289" r:id="rId4"/>
    <p:sldId id="290" r:id="rId5"/>
    <p:sldId id="286" r:id="rId6"/>
    <p:sldId id="261" r:id="rId7"/>
    <p:sldId id="262" r:id="rId8"/>
    <p:sldId id="259" r:id="rId9"/>
    <p:sldId id="271" r:id="rId10"/>
    <p:sldId id="275" r:id="rId11"/>
    <p:sldId id="28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0000FF"/>
    <a:srgbClr val="A223D5"/>
    <a:srgbClr val="CC3399"/>
    <a:srgbClr val="C2369A"/>
    <a:srgbClr val="CE2AC2"/>
    <a:srgbClr val="FF00FF"/>
    <a:srgbClr val="B345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2" d="100"/>
          <a:sy n="32" d="100"/>
        </p:scale>
        <p:origin x="44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ID"/>
              <a:t>21 Oktober 2024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FF3EC-9FC4-43B0-B0EE-04B59A9C152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ID"/>
              <a:t>21 Oktober 2024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84FC0-7177-4A63-8B99-AD89711BF893}" type="slidenum">
              <a:rPr lang="en-ID" smtClean="0"/>
              <a:t>‹#›</a:t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B9CD4C3-BC82-4BB9-8D30-43102F447BBF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197B4C9-DCDB-4E6F-9D90-8A20ACD30456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google.com/spreadsheets/d/17Dz2bQdvTExZ7PNGWeVXn6YbO_anAjbG/edit?usp=sharing&amp;ouid=101808252405301974544&amp;rtpof=true&amp;sd=true" TargetMode="External"/><Relationship Id="rId5" Type="http://schemas.openxmlformats.org/officeDocument/2006/relationships/hyperlink" Target="https://docs.google.com/spreadsheets/d/1pe9xtQtS0aFmoDHWrUrrNUF0uJxdey59/edit?usp=drive_link&amp;ouid=101808252405301974544&amp;rtpof=true&amp;sd=true" TargetMode="External"/><Relationship Id="rId4" Type="http://schemas.openxmlformats.org/officeDocument/2006/relationships/hyperlink" Target="https://docs.google.com/spreadsheets/d/1-NrXjBBG8O0z_aqhVurXMWZzQLDAd07z/edit?usp=drive_link&amp;ouid=101808252405301974544&amp;rtpof=true&amp;sd=tru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rgbClr val="CC00FF"/>
            </a:gs>
            <a:gs pos="100000">
              <a:srgbClr val="A223D5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775" y="2454593"/>
            <a:ext cx="11728450" cy="280987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Arial Narrow" panose="020B0606020202030204" pitchFamily="34" charset="0"/>
              </a:rPr>
              <a:t>TEMUAN HASIL AUDIT MUTU INTERNAL 2025 </a:t>
            </a:r>
            <a:br>
              <a:rPr lang="en-US" sz="48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UPPS &amp; PRODI DI LINGKUNGAN </a:t>
            </a:r>
            <a:br>
              <a:rPr 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FAKULTAS PETERNAKAN UNIVERSITAS UDAYANA</a:t>
            </a:r>
            <a:br>
              <a:rPr 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JUMAT, 10 OKTOBER 2025</a:t>
            </a:r>
            <a:r>
              <a:rPr 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en-ID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9390" y="5264468"/>
            <a:ext cx="9144000" cy="96996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Oleh: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TIM UP3M FAPET UNUD</a:t>
            </a:r>
            <a:endParaRPr lang="en-ID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6" t="4700" r="24654"/>
          <a:stretch>
            <a:fillRect/>
          </a:stretch>
        </p:blipFill>
        <p:spPr>
          <a:xfrm>
            <a:off x="341630" y="399415"/>
            <a:ext cx="1301115" cy="1527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r="4953" b="19103"/>
          <a:stretch>
            <a:fillRect/>
          </a:stretch>
        </p:blipFill>
        <p:spPr>
          <a:xfrm>
            <a:off x="10780395" y="414020"/>
            <a:ext cx="1226185" cy="12674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57289" y="840601"/>
            <a:ext cx="8656320" cy="7683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RAPAT TINJAUAN MANAJEMEN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F8C421-22EA-3729-9F31-B66090636F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6" t="4700" r="24654"/>
          <a:stretch>
            <a:fillRect/>
          </a:stretch>
        </p:blipFill>
        <p:spPr>
          <a:xfrm>
            <a:off x="97970" y="108856"/>
            <a:ext cx="653144" cy="7664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6AF607-55FD-DE47-CFC7-CC7C1E22A3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r="4953" b="19103"/>
          <a:stretch>
            <a:fillRect/>
          </a:stretch>
        </p:blipFill>
        <p:spPr>
          <a:xfrm>
            <a:off x="11454765" y="134620"/>
            <a:ext cx="655320" cy="6775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FCE0E0-796B-93DD-6A0B-89D6EB66DAC8}"/>
              </a:ext>
            </a:extLst>
          </p:cNvPr>
          <p:cNvSpPr txBox="1"/>
          <p:nvPr/>
        </p:nvSpPr>
        <p:spPr>
          <a:xfrm>
            <a:off x="1197428" y="108856"/>
            <a:ext cx="10156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RAPAT TINJAUAN MANAJEMEN 2025</a:t>
            </a:r>
            <a:endParaRPr lang="en-ID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84924F-7E2A-556E-8943-1C2A21CF67F2}"/>
              </a:ext>
            </a:extLst>
          </p:cNvPr>
          <p:cNvSpPr txBox="1"/>
          <p:nvPr/>
        </p:nvSpPr>
        <p:spPr>
          <a:xfrm>
            <a:off x="97970" y="1132114"/>
            <a:ext cx="11517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DATA e-AMI PRODI di </a:t>
            </a:r>
            <a:r>
              <a:rPr lang="en-US" sz="3200" b="1" dirty="0" err="1"/>
              <a:t>Lingkungan</a:t>
            </a:r>
            <a:r>
              <a:rPr lang="en-US" sz="3200" b="1" dirty="0"/>
              <a:t> </a:t>
            </a:r>
            <a:r>
              <a:rPr lang="en-US" sz="3200" b="1" dirty="0" err="1"/>
              <a:t>Fapet</a:t>
            </a:r>
            <a:r>
              <a:rPr lang="en-US" sz="3200" b="1" dirty="0"/>
              <a:t> UNUD 2025</a:t>
            </a:r>
            <a:endParaRPr lang="en-ID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AC73B7-DF71-A58E-C091-779E8B584DB5}"/>
              </a:ext>
            </a:extLst>
          </p:cNvPr>
          <p:cNvSpPr txBox="1"/>
          <p:nvPr/>
        </p:nvSpPr>
        <p:spPr>
          <a:xfrm>
            <a:off x="97970" y="1822379"/>
            <a:ext cx="11729356" cy="409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>
              <a:lnSpc>
                <a:spcPct val="115000"/>
              </a:lnSpc>
              <a:spcAft>
                <a:spcPts val="800"/>
              </a:spcAft>
              <a:buAutoNum type="arabicPeriod"/>
              <a:tabLst>
                <a:tab pos="358775" algn="l"/>
              </a:tabLs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file e-AMI PS.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Peternakan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(S1) - 2025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https://docs.google.com/spreadsheets/d/1-NrXjBBG8O0z_aqhVurXMWZzQLDAd07z/edit?usp=drive_link&amp;ouid=101808252405301974544&amp;rtpof=true&amp;sd=true</a:t>
            </a:r>
            <a:endParaRPr lang="en-ID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8775" indent="-358775">
              <a:lnSpc>
                <a:spcPct val="115000"/>
              </a:lnSpc>
              <a:spcAft>
                <a:spcPts val="800"/>
              </a:spcAft>
              <a:buNone/>
              <a:tabLst>
                <a:tab pos="358775" algn="l"/>
              </a:tabLs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file e-AMI PS. </a:t>
            </a:r>
            <a:r>
              <a:rPr lang="en-US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Ilmu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Peternakan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(S2) – 2025: </a:t>
            </a:r>
            <a:r>
              <a:rPr lang="en-US" sz="2400" u="sng" dirty="0">
                <a:hlinkClick r:id="rId5"/>
              </a:rPr>
              <a:t>https://docs.google.com/spreadsheets/d/1pe9xtQtS0aFmoDHWrUrrNUF0uJxdey59/edit?usp=drive_link&amp;ouid=101808252405301974544&amp;rtpof=true&amp;sd=true</a:t>
            </a:r>
            <a:endParaRPr lang="en-US" sz="2400" u="sng" dirty="0"/>
          </a:p>
          <a:p>
            <a:pPr marL="358775" indent="-358775">
              <a:lnSpc>
                <a:spcPct val="115000"/>
              </a:lnSpc>
              <a:spcAft>
                <a:spcPts val="800"/>
              </a:spcAft>
              <a:buNone/>
              <a:tabLst>
                <a:tab pos="358775" algn="l"/>
              </a:tabLs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file e-AMI PS. </a:t>
            </a:r>
            <a:r>
              <a:rPr lang="en-US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Ilmu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Peternakan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(S3) – 2025: </a:t>
            </a:r>
            <a:r>
              <a:rPr lang="en-US" sz="2400" u="sng" dirty="0">
                <a:hlinkClick r:id="rId6"/>
              </a:rPr>
              <a:t>https://docs.google.com/spreadsheets/d/17Dz2bQdvTExZ7PNGWeVXn6YbO_anAjbG/edit?usp=sharing&amp;ouid=101808252405301974544&amp;rtpof=true&amp;sd=true</a:t>
            </a:r>
            <a:endParaRPr lang="en-ID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072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853207-9545-D2EC-5091-01BFF5914B15}"/>
              </a:ext>
            </a:extLst>
          </p:cNvPr>
          <p:cNvGrpSpPr/>
          <p:nvPr/>
        </p:nvGrpSpPr>
        <p:grpSpPr>
          <a:xfrm>
            <a:off x="0" y="185059"/>
            <a:ext cx="12192000" cy="783765"/>
            <a:chOff x="0" y="185059"/>
            <a:chExt cx="12192000" cy="783765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1A524DDC-A6A9-FB63-E381-0F5992243965}"/>
                </a:ext>
              </a:extLst>
            </p:cNvPr>
            <p:cNvSpPr txBox="1"/>
            <p:nvPr/>
          </p:nvSpPr>
          <p:spPr>
            <a:xfrm>
              <a:off x="761999" y="185059"/>
              <a:ext cx="10580913" cy="67789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000" kern="1200" cap="none">
                  <a:ln w="3175" cmpd="sng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3200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TEMUAN AUDIT MUTU INTERNAL UPPS &amp; PS. FAPET UNUD 2025</a:t>
              </a:r>
              <a:endParaRPr lang="en-ID" sz="3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" name="Rectangle: Diagonal Corners Rounded 4">
              <a:extLst>
                <a:ext uri="{FF2B5EF4-FFF2-40B4-BE49-F238E27FC236}">
                  <a16:creationId xmlns:a16="http://schemas.microsoft.com/office/drawing/2014/main" id="{4AC3FEED-F5C8-DAEB-BF79-91315C542470}"/>
                </a:ext>
              </a:extLst>
            </p:cNvPr>
            <p:cNvSpPr/>
            <p:nvPr/>
          </p:nvSpPr>
          <p:spPr>
            <a:xfrm>
              <a:off x="0" y="835532"/>
              <a:ext cx="12192000" cy="133292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5302DF-B235-985C-DBEA-56ED6749268A}"/>
              </a:ext>
            </a:extLst>
          </p:cNvPr>
          <p:cNvGrpSpPr/>
          <p:nvPr/>
        </p:nvGrpSpPr>
        <p:grpSpPr>
          <a:xfrm>
            <a:off x="46397" y="97402"/>
            <a:ext cx="12012115" cy="766473"/>
            <a:chOff x="97970" y="108856"/>
            <a:chExt cx="12012115" cy="76647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FE70BFD-0399-F59C-8985-AE9935686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96" t="4700" r="24654"/>
            <a:stretch>
              <a:fillRect/>
            </a:stretch>
          </p:blipFill>
          <p:spPr>
            <a:xfrm>
              <a:off x="97970" y="108856"/>
              <a:ext cx="653144" cy="7664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31F8602-818B-50D8-D593-3240CD468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26" r="4953" b="19103"/>
            <a:stretch>
              <a:fillRect/>
            </a:stretch>
          </p:blipFill>
          <p:spPr>
            <a:xfrm>
              <a:off x="11454765" y="134620"/>
              <a:ext cx="655320" cy="677545"/>
            </a:xfrm>
            <a:prstGeom prst="rect">
              <a:avLst/>
            </a:prstGeom>
          </p:spPr>
        </p:pic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120D97BB-8487-E81B-0CED-4EBFEBA00BA2}"/>
                </a:ext>
              </a:extLst>
            </p:cNvPr>
            <p:cNvSpPr txBox="1"/>
            <p:nvPr/>
          </p:nvSpPr>
          <p:spPr>
            <a:xfrm>
              <a:off x="812483" y="157636"/>
              <a:ext cx="10580913" cy="67789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000" kern="1200" cap="none">
                  <a:ln w="3175" cmpd="sng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r>
                <a:rPr lang="en-US" sz="3200" b="1" dirty="0">
                  <a:latin typeface="Arial Narrow" panose="020B0606020202030204" pitchFamily="34" charset="0"/>
                </a:rPr>
                <a:t>TEMUAN AUDIT MUTU INTERNAL UPPS &amp; PS. FAPET UNUD 2025</a:t>
              </a:r>
              <a:endParaRPr lang="en-ID" sz="340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E892BA5-2B47-CBC0-A008-FC35A5A12AA9}"/>
              </a:ext>
            </a:extLst>
          </p:cNvPr>
          <p:cNvSpPr txBox="1"/>
          <p:nvPr/>
        </p:nvSpPr>
        <p:spPr>
          <a:xfrm>
            <a:off x="266700" y="1358900"/>
            <a:ext cx="1165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Hasil Audit UPPS</a:t>
            </a:r>
            <a:br>
              <a:rPr lang="en-US" sz="2400" b="1" dirty="0"/>
            </a:br>
            <a:r>
              <a:rPr lang="en-US" sz="2400" b="1" dirty="0" err="1"/>
              <a:t>Kriteria</a:t>
            </a:r>
            <a:r>
              <a:rPr lang="en-US" sz="2400" b="1" dirty="0"/>
              <a:t> 1.1 </a:t>
            </a:r>
            <a:r>
              <a:rPr lang="en-US" sz="2400" b="1" dirty="0" err="1"/>
              <a:t>Kesesuaian</a:t>
            </a:r>
            <a:r>
              <a:rPr lang="en-US" sz="2400" b="1" dirty="0"/>
              <a:t> VMTS : </a:t>
            </a:r>
            <a:r>
              <a:rPr lang="en-US" sz="2400" b="1" dirty="0">
                <a:solidFill>
                  <a:srgbClr val="0000FF"/>
                </a:solidFill>
              </a:rPr>
              <a:t>Belum </a:t>
            </a:r>
            <a:r>
              <a:rPr lang="en-US" sz="2400" b="1" dirty="0" err="1">
                <a:solidFill>
                  <a:srgbClr val="0000FF"/>
                </a:solidFill>
              </a:rPr>
              <a:t>ada</a:t>
            </a:r>
            <a:r>
              <a:rPr lang="en-US" sz="2400" b="1" dirty="0">
                <a:solidFill>
                  <a:srgbClr val="0000FF"/>
                </a:solidFill>
              </a:rPr>
              <a:t> SOP </a:t>
            </a:r>
            <a:r>
              <a:rPr lang="en-US" sz="2400" b="1" dirty="0" err="1">
                <a:solidFill>
                  <a:srgbClr val="0000FF"/>
                </a:solidFill>
              </a:rPr>
              <a:t>Penyusunandan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Peninjauan</a:t>
            </a:r>
            <a:r>
              <a:rPr lang="en-US" sz="2400" b="1" dirty="0">
                <a:solidFill>
                  <a:srgbClr val="0000FF"/>
                </a:solidFill>
              </a:rPr>
              <a:t> VMTS  </a:t>
            </a:r>
            <a:r>
              <a:rPr lang="en-US" sz="2400" b="1" dirty="0">
                <a:solidFill>
                  <a:srgbClr val="CC00FF"/>
                </a:solidFill>
              </a:rPr>
              <a:t>(OB - UPPS)</a:t>
            </a:r>
          </a:p>
          <a:p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Kriteria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1.2.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Mekanisme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pelibatan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stakeholder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dlm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VTMS: </a:t>
            </a:r>
            <a:r>
              <a:rPr lang="en-US" sz="2400" b="1" dirty="0">
                <a:solidFill>
                  <a:srgbClr val="0000FF"/>
                </a:solidFill>
              </a:rPr>
              <a:t>Tidak </a:t>
            </a:r>
            <a:r>
              <a:rPr lang="en-US" sz="2400" b="1" dirty="0" err="1">
                <a:solidFill>
                  <a:srgbClr val="0000FF"/>
                </a:solidFill>
              </a:rPr>
              <a:t>ada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bukti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implementasi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danm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tindaklanjut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dari</a:t>
            </a:r>
            <a:r>
              <a:rPr lang="en-US" sz="2400" b="1" dirty="0">
                <a:solidFill>
                  <a:srgbClr val="0000FF"/>
                </a:solidFill>
              </a:rPr>
              <a:t> VTMS (UPPS) </a:t>
            </a:r>
            <a:r>
              <a:rPr lang="en-US" sz="2400" b="1" dirty="0">
                <a:solidFill>
                  <a:srgbClr val="CC00FF"/>
                </a:solidFill>
              </a:rPr>
              <a:t>(OB-3 </a:t>
            </a:r>
            <a:r>
              <a:rPr lang="en-US" sz="2400" b="1" dirty="0" err="1">
                <a:solidFill>
                  <a:srgbClr val="CC00FF"/>
                </a:solidFill>
              </a:rPr>
              <a:t>bulan</a:t>
            </a:r>
            <a:r>
              <a:rPr lang="en-US" sz="2400" b="1" dirty="0">
                <a:solidFill>
                  <a:srgbClr val="CC00FF"/>
                </a:solidFill>
              </a:rPr>
              <a:t> – UPPS)</a:t>
            </a:r>
          </a:p>
          <a:p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Kriteria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1.3.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Mekanisme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pelibatan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stakeholder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dlm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VTMS: </a:t>
            </a:r>
            <a:r>
              <a:rPr lang="en-US" sz="2400" b="1" dirty="0">
                <a:solidFill>
                  <a:srgbClr val="0000FF"/>
                </a:solidFill>
              </a:rPr>
              <a:t>Tidak </a:t>
            </a:r>
            <a:r>
              <a:rPr lang="en-US" sz="2400" b="1" dirty="0" err="1">
                <a:solidFill>
                  <a:srgbClr val="0000FF"/>
                </a:solidFill>
              </a:rPr>
              <a:t>ada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Indikator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ketercapaian</a:t>
            </a:r>
            <a:r>
              <a:rPr lang="en-US" sz="2400" b="1" dirty="0">
                <a:solidFill>
                  <a:srgbClr val="0000FF"/>
                </a:solidFill>
              </a:rPr>
              <a:t> VTMS (UPPS) </a:t>
            </a:r>
            <a:r>
              <a:rPr lang="en-US" sz="2400" b="1" dirty="0">
                <a:solidFill>
                  <a:srgbClr val="CC00FF"/>
                </a:solidFill>
              </a:rPr>
              <a:t>(OB-3 </a:t>
            </a:r>
            <a:r>
              <a:rPr lang="en-US" sz="2400" b="1" dirty="0" err="1">
                <a:solidFill>
                  <a:srgbClr val="CC00FF"/>
                </a:solidFill>
              </a:rPr>
              <a:t>bulan</a:t>
            </a:r>
            <a:r>
              <a:rPr lang="en-US" sz="2400" b="1" dirty="0">
                <a:solidFill>
                  <a:srgbClr val="CC00FF"/>
                </a:solidFill>
              </a:rPr>
              <a:t> – UPPS)</a:t>
            </a:r>
          </a:p>
          <a:p>
            <a:endParaRPr lang="en-US" sz="2400" b="1" dirty="0">
              <a:solidFill>
                <a:srgbClr val="CC00FF"/>
              </a:solidFill>
            </a:endParaRPr>
          </a:p>
          <a:p>
            <a:endParaRPr lang="en-ID" sz="2400" b="1" dirty="0"/>
          </a:p>
        </p:txBody>
      </p:sp>
    </p:spTree>
    <p:extLst>
      <p:ext uri="{BB962C8B-B14F-4D97-AF65-F5344CB8AC3E}">
        <p14:creationId xmlns:p14="http://schemas.microsoft.com/office/powerpoint/2010/main" val="3010808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381354-A396-F971-B45C-4CFB85323650}"/>
              </a:ext>
            </a:extLst>
          </p:cNvPr>
          <p:cNvSpPr txBox="1"/>
          <p:nvPr/>
        </p:nvSpPr>
        <p:spPr>
          <a:xfrm>
            <a:off x="215900" y="1269137"/>
            <a:ext cx="117221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PS. S1 </a:t>
            </a:r>
            <a:r>
              <a:rPr lang="en-US" sz="2800" b="1" dirty="0" err="1"/>
              <a:t>Peternakan</a:t>
            </a:r>
            <a:r>
              <a:rPr lang="en-US" sz="2800" b="1" dirty="0"/>
              <a:t> – AMI 2025</a:t>
            </a:r>
          </a:p>
          <a:p>
            <a:pPr marL="342900" indent="-342900">
              <a:buFontTx/>
              <a:buChar char="-"/>
            </a:pPr>
            <a:r>
              <a:rPr lang="en-US" sz="2400" b="1" dirty="0" err="1"/>
              <a:t>Catatan</a:t>
            </a:r>
            <a:r>
              <a:rPr lang="en-US" sz="2400" b="1" dirty="0"/>
              <a:t> </a:t>
            </a:r>
            <a:r>
              <a:rPr lang="en-US" sz="2400" b="1" dirty="0" err="1"/>
              <a:t>kecil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melengkapi</a:t>
            </a:r>
            <a:r>
              <a:rPr lang="en-US" sz="2400" b="1" dirty="0"/>
              <a:t> data-</a:t>
            </a:r>
            <a:r>
              <a:rPr lang="en-US" sz="2400" b="1" dirty="0" err="1"/>
              <a:t>dokumen</a:t>
            </a:r>
            <a:r>
              <a:rPr lang="en-US" sz="2400" b="1" dirty="0"/>
              <a:t> </a:t>
            </a:r>
            <a:r>
              <a:rPr lang="en-US" sz="2400" b="1" dirty="0" err="1"/>
              <a:t>dukung</a:t>
            </a:r>
            <a:endParaRPr lang="en-US" sz="2400" b="1" dirty="0"/>
          </a:p>
          <a:p>
            <a:endParaRPr lang="en-US" sz="2400" b="1" dirty="0"/>
          </a:p>
          <a:p>
            <a:r>
              <a:rPr lang="en-US" sz="2800" b="1" dirty="0"/>
              <a:t>PS. S2 </a:t>
            </a:r>
            <a:r>
              <a:rPr lang="en-US" sz="2800" b="1" dirty="0" err="1"/>
              <a:t>Peternakan</a:t>
            </a:r>
            <a:r>
              <a:rPr lang="en-US" sz="2800" b="1" dirty="0"/>
              <a:t> – AMI 2025</a:t>
            </a:r>
          </a:p>
          <a:p>
            <a:r>
              <a:rPr lang="en-US" sz="2400" b="1" dirty="0" err="1"/>
              <a:t>Kriteria</a:t>
            </a:r>
            <a:r>
              <a:rPr lang="en-US" sz="2400" b="1" dirty="0"/>
              <a:t> 1.2. </a:t>
            </a:r>
            <a:r>
              <a:rPr lang="en-US" sz="2400" b="1" dirty="0" err="1"/>
              <a:t>Keterlibatan</a:t>
            </a:r>
            <a:r>
              <a:rPr lang="en-US" sz="2400" b="1" dirty="0"/>
              <a:t> stakeholder </a:t>
            </a:r>
            <a:r>
              <a:rPr lang="en-US" sz="2400" b="1" dirty="0" err="1"/>
              <a:t>thd</a:t>
            </a:r>
            <a:r>
              <a:rPr lang="en-US" sz="2400" b="1" dirty="0"/>
              <a:t> VTMS: </a:t>
            </a:r>
            <a:r>
              <a:rPr lang="en-US" sz="2400" b="1" dirty="0">
                <a:solidFill>
                  <a:srgbClr val="0000FF"/>
                </a:solidFill>
              </a:rPr>
              <a:t>Pada Spesifikasi </a:t>
            </a:r>
            <a:r>
              <a:rPr lang="en-US" sz="2400" b="1" dirty="0" err="1">
                <a:solidFill>
                  <a:srgbClr val="0000FF"/>
                </a:solidFill>
              </a:rPr>
              <a:t>prodi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blum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ada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matriks</a:t>
            </a:r>
            <a:r>
              <a:rPr lang="en-US" sz="2400" b="1" dirty="0">
                <a:solidFill>
                  <a:srgbClr val="0000FF"/>
                </a:solidFill>
              </a:rPr>
              <a:t> hub. MK – CPL </a:t>
            </a:r>
            <a:r>
              <a:rPr lang="en-US" sz="2400" b="1" dirty="0">
                <a:solidFill>
                  <a:srgbClr val="CC00FF"/>
                </a:solidFill>
              </a:rPr>
              <a:t>(OB – 2 </a:t>
            </a:r>
            <a:r>
              <a:rPr lang="en-US" sz="2400" b="1" dirty="0" err="1">
                <a:solidFill>
                  <a:srgbClr val="CC00FF"/>
                </a:solidFill>
              </a:rPr>
              <a:t>bulan</a:t>
            </a:r>
            <a:r>
              <a:rPr lang="en-US" sz="2400" b="1" dirty="0">
                <a:solidFill>
                  <a:srgbClr val="CC00FF"/>
                </a:solidFill>
              </a:rPr>
              <a:t> – Prodi)</a:t>
            </a:r>
          </a:p>
          <a:p>
            <a:r>
              <a:rPr lang="en-US" sz="2400" b="1" dirty="0" err="1"/>
              <a:t>Kriteria</a:t>
            </a:r>
            <a:r>
              <a:rPr lang="en-US" sz="2400" b="1" dirty="0"/>
              <a:t> 9.13. </a:t>
            </a:r>
            <a:r>
              <a:rPr lang="en-US" sz="2400" b="1" dirty="0" err="1"/>
              <a:t>Keberhasilan</a:t>
            </a:r>
            <a:r>
              <a:rPr lang="en-US" sz="2400" b="1" dirty="0"/>
              <a:t> Studi Magister: </a:t>
            </a:r>
            <a:r>
              <a:rPr lang="en-US" sz="2400" b="1" dirty="0">
                <a:solidFill>
                  <a:srgbClr val="0000FF"/>
                </a:solidFill>
              </a:rPr>
              <a:t>Rekap </a:t>
            </a:r>
            <a:r>
              <a:rPr lang="en-US" sz="2400" b="1" dirty="0" err="1">
                <a:solidFill>
                  <a:srgbClr val="0000FF"/>
                </a:solidFill>
              </a:rPr>
              <a:t>perhitungan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keberhasilan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prodi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perlu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ditambahkan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dengam</a:t>
            </a:r>
            <a:r>
              <a:rPr lang="en-US" sz="2400" b="1" dirty="0">
                <a:solidFill>
                  <a:srgbClr val="0000FF"/>
                </a:solidFill>
              </a:rPr>
              <a:t> Angkatan 2019-2020 </a:t>
            </a:r>
            <a:r>
              <a:rPr lang="en-US" sz="2400" b="1" dirty="0">
                <a:solidFill>
                  <a:srgbClr val="CC00FF"/>
                </a:solidFill>
              </a:rPr>
              <a:t>(OB – 3 </a:t>
            </a:r>
            <a:r>
              <a:rPr lang="en-US" sz="2400" b="1" dirty="0" err="1">
                <a:solidFill>
                  <a:srgbClr val="CC00FF"/>
                </a:solidFill>
              </a:rPr>
              <a:t>Bln</a:t>
            </a:r>
            <a:r>
              <a:rPr lang="en-US" sz="2400" b="1" dirty="0">
                <a:solidFill>
                  <a:srgbClr val="CC00FF"/>
                </a:solidFill>
              </a:rPr>
              <a:t> - Prodi)</a:t>
            </a:r>
            <a:endParaRPr lang="en-US" sz="2400" b="1" dirty="0">
              <a:solidFill>
                <a:srgbClr val="0000FF"/>
              </a:solidFill>
            </a:endParaRPr>
          </a:p>
          <a:p>
            <a:r>
              <a:rPr lang="en-US" sz="2400" b="1" dirty="0" err="1"/>
              <a:t>Catatan</a:t>
            </a:r>
            <a:r>
              <a:rPr lang="en-US" sz="2400" b="1" dirty="0"/>
              <a:t>: </a:t>
            </a:r>
            <a:r>
              <a:rPr lang="en-US" sz="2400" b="1" dirty="0" err="1"/>
              <a:t>terkait</a:t>
            </a:r>
            <a:r>
              <a:rPr lang="en-US" sz="2400" b="1" dirty="0"/>
              <a:t> </a:t>
            </a:r>
            <a:r>
              <a:rPr lang="en-US" sz="2400" b="1" dirty="0" err="1"/>
              <a:t>dokumen</a:t>
            </a:r>
            <a:r>
              <a:rPr lang="en-US" sz="2400" b="1" dirty="0"/>
              <a:t>-data </a:t>
            </a:r>
            <a:r>
              <a:rPr lang="en-US" sz="2400" b="1" dirty="0" err="1"/>
              <a:t>perlu</a:t>
            </a:r>
            <a:r>
              <a:rPr lang="en-US" sz="2400" b="1" dirty="0"/>
              <a:t> </a:t>
            </a:r>
            <a:r>
              <a:rPr lang="en-US" sz="2400" b="1" dirty="0" err="1"/>
              <a:t>dilengkapi</a:t>
            </a:r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PS. S3 </a:t>
            </a:r>
            <a:r>
              <a:rPr lang="en-US" sz="2400" b="1" dirty="0" err="1"/>
              <a:t>Peternakan</a:t>
            </a:r>
            <a:r>
              <a:rPr lang="en-US" sz="2400" b="1" dirty="0"/>
              <a:t> 2025 – AMI 2025</a:t>
            </a:r>
          </a:p>
          <a:p>
            <a:r>
              <a:rPr lang="en-US" sz="2400" b="1" dirty="0" err="1"/>
              <a:t>Kriteria</a:t>
            </a:r>
            <a:r>
              <a:rPr lang="en-US" sz="2400" b="1" dirty="0"/>
              <a:t> 9: </a:t>
            </a:r>
            <a:r>
              <a:rPr lang="en-US" sz="2400" b="1" dirty="0">
                <a:solidFill>
                  <a:srgbClr val="0000FF"/>
                </a:solidFill>
              </a:rPr>
              <a:t>Data </a:t>
            </a:r>
            <a:r>
              <a:rPr lang="en-US" sz="2400" b="1" dirty="0" err="1">
                <a:solidFill>
                  <a:srgbClr val="0000FF"/>
                </a:solidFill>
              </a:rPr>
              <a:t>masih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menjadi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satu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sehingga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perlu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dipisahkan</a:t>
            </a:r>
            <a:r>
              <a:rPr lang="en-US" sz="2400" b="1" dirty="0">
                <a:solidFill>
                  <a:srgbClr val="0000FF"/>
                </a:solidFill>
              </a:rPr>
              <a:t> per point </a:t>
            </a:r>
            <a:r>
              <a:rPr lang="en-US" sz="2400" b="1" dirty="0" err="1">
                <a:solidFill>
                  <a:srgbClr val="0000FF"/>
                </a:solidFill>
              </a:rPr>
              <a:t>kriteria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CC00FF"/>
                </a:solidFill>
              </a:rPr>
              <a:t>(OB – 3 </a:t>
            </a:r>
            <a:r>
              <a:rPr lang="en-US" sz="2400" b="1" dirty="0" err="1">
                <a:solidFill>
                  <a:srgbClr val="CC00FF"/>
                </a:solidFill>
              </a:rPr>
              <a:t>Bln</a:t>
            </a:r>
            <a:r>
              <a:rPr lang="en-US" sz="2400" b="1" dirty="0">
                <a:solidFill>
                  <a:srgbClr val="CC00FF"/>
                </a:solidFill>
              </a:rPr>
              <a:t> - Prodi)</a:t>
            </a:r>
          </a:p>
          <a:p>
            <a:endParaRPr lang="en-US" sz="2400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FC9E996-F72F-C58F-5534-B6DC93DF531D}"/>
              </a:ext>
            </a:extLst>
          </p:cNvPr>
          <p:cNvGrpSpPr/>
          <p:nvPr/>
        </p:nvGrpSpPr>
        <p:grpSpPr>
          <a:xfrm>
            <a:off x="0" y="97402"/>
            <a:ext cx="12192000" cy="871422"/>
            <a:chOff x="0" y="97402"/>
            <a:chExt cx="12192000" cy="871422"/>
          </a:xfrm>
        </p:grpSpPr>
        <p:sp>
          <p:nvSpPr>
            <p:cNvPr id="8" name="Rectangle: Diagonal Corners Rounded 7">
              <a:extLst>
                <a:ext uri="{FF2B5EF4-FFF2-40B4-BE49-F238E27FC236}">
                  <a16:creationId xmlns:a16="http://schemas.microsoft.com/office/drawing/2014/main" id="{74FD9124-E392-FE12-9F0A-5D5BB2254768}"/>
                </a:ext>
              </a:extLst>
            </p:cNvPr>
            <p:cNvSpPr/>
            <p:nvPr/>
          </p:nvSpPr>
          <p:spPr>
            <a:xfrm>
              <a:off x="0" y="835532"/>
              <a:ext cx="12192000" cy="133292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6C95171-E021-9891-53DB-B194FB39063E}"/>
                </a:ext>
              </a:extLst>
            </p:cNvPr>
            <p:cNvGrpSpPr/>
            <p:nvPr/>
          </p:nvGrpSpPr>
          <p:grpSpPr>
            <a:xfrm>
              <a:off x="46397" y="97402"/>
              <a:ext cx="12012115" cy="766473"/>
              <a:chOff x="97970" y="108856"/>
              <a:chExt cx="12012115" cy="766473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1FDEB0AB-2AF5-4C44-88E5-7CE068336C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996" t="4700" r="24654"/>
              <a:stretch>
                <a:fillRect/>
              </a:stretch>
            </p:blipFill>
            <p:spPr>
              <a:xfrm>
                <a:off x="97970" y="108856"/>
                <a:ext cx="653144" cy="766473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64DBAFC3-2CFB-A8DD-6725-350B30D898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226" r="4953" b="19103"/>
              <a:stretch>
                <a:fillRect/>
              </a:stretch>
            </p:blipFill>
            <p:spPr>
              <a:xfrm>
                <a:off x="11454765" y="134620"/>
                <a:ext cx="655320" cy="677545"/>
              </a:xfrm>
              <a:prstGeom prst="rect">
                <a:avLst/>
              </a:prstGeom>
            </p:spPr>
          </p:pic>
          <p:sp>
            <p:nvSpPr>
              <p:cNvPr id="12" name="Title 1">
                <a:extLst>
                  <a:ext uri="{FF2B5EF4-FFF2-40B4-BE49-F238E27FC236}">
                    <a16:creationId xmlns:a16="http://schemas.microsoft.com/office/drawing/2014/main" id="{3E78914B-3365-F708-16E5-B56E6695135D}"/>
                  </a:ext>
                </a:extLst>
              </p:cNvPr>
              <p:cNvSpPr txBox="1"/>
              <p:nvPr/>
            </p:nvSpPr>
            <p:spPr>
              <a:xfrm>
                <a:off x="812483" y="157636"/>
                <a:ext cx="10580913" cy="67789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000" kern="1200" cap="none">
                    <a:ln w="3175" cmpd="sng"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r>
                  <a:rPr lang="en-US" sz="3200" b="1" dirty="0">
                    <a:latin typeface="Arial Narrow" panose="020B0606020202030204" pitchFamily="34" charset="0"/>
                  </a:rPr>
                  <a:t>TEMUAN AUDIT MUTU INTERNAL UPPS &amp; PS. FAPET UNUD 2025</a:t>
                </a:r>
                <a:endParaRPr lang="en-ID" sz="3400" b="1" dirty="0">
                  <a:latin typeface="Arial Narrow" panose="020B0606020202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1939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rgbClr val="CC00FF"/>
            </a:gs>
            <a:gs pos="100000">
              <a:srgbClr val="A223D5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47395" y="12065"/>
            <a:ext cx="6085840" cy="706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DTA - PTK PS. S1 </a:t>
            </a:r>
            <a:r>
              <a:rPr 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Peternakan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6" t="4700" r="24654"/>
          <a:stretch>
            <a:fillRect/>
          </a:stretch>
        </p:blipFill>
        <p:spPr>
          <a:xfrm>
            <a:off x="117714" y="59033"/>
            <a:ext cx="629985" cy="7392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r="4953" b="19103"/>
          <a:stretch>
            <a:fillRect/>
          </a:stretch>
        </p:blipFill>
        <p:spPr>
          <a:xfrm>
            <a:off x="11498862" y="106046"/>
            <a:ext cx="503653" cy="5203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5" y="922655"/>
            <a:ext cx="3981450" cy="5302250"/>
          </a:xfrm>
          <a:prstGeom prst="rect">
            <a:avLst/>
          </a:prstGeom>
        </p:spPr>
      </p:pic>
      <p:pic>
        <p:nvPicPr>
          <p:cNvPr id="4" name="Picture 3" descr="DTA - PTK PS S1 Peternakan - 2025_00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7035" y="922655"/>
            <a:ext cx="4029710" cy="5301615"/>
          </a:xfrm>
          <a:prstGeom prst="rect">
            <a:avLst/>
          </a:prstGeom>
        </p:spPr>
      </p:pic>
      <p:pic>
        <p:nvPicPr>
          <p:cNvPr id="12" name="Picture 11" descr="DTA - PTK PS S1 Peternakan - 2025_000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9610" y="911860"/>
            <a:ext cx="3882390" cy="53124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rgbClr val="CC00FF"/>
            </a:gs>
            <a:gs pos="21280">
              <a:srgbClr val="C2369A"/>
            </a:gs>
            <a:gs pos="89665">
              <a:srgbClr val="A223D5"/>
            </a:gs>
            <a:gs pos="100000">
              <a:srgbClr val="7030A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2" y="0"/>
            <a:ext cx="60415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DTA PS. S2 </a:t>
            </a:r>
            <a:r>
              <a:rPr 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Ilmu</a:t>
            </a:r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Peternakan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6" t="4700" r="24654"/>
          <a:stretch>
            <a:fillRect/>
          </a:stretch>
        </p:blipFill>
        <p:spPr>
          <a:xfrm>
            <a:off x="117714" y="59033"/>
            <a:ext cx="629985" cy="7392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r="4953" b="19103"/>
          <a:stretch>
            <a:fillRect/>
          </a:stretch>
        </p:blipFill>
        <p:spPr>
          <a:xfrm>
            <a:off x="11498862" y="106046"/>
            <a:ext cx="503653" cy="520307"/>
          </a:xfrm>
          <a:prstGeom prst="rect">
            <a:avLst/>
          </a:prstGeom>
        </p:spPr>
      </p:pic>
      <p:pic>
        <p:nvPicPr>
          <p:cNvPr id="3" name="Picture 2" descr="DTA - PTK PS S2 Peternakan - 2025_0001"/>
          <p:cNvPicPr>
            <a:picLocks noChangeAspect="1"/>
          </p:cNvPicPr>
          <p:nvPr/>
        </p:nvPicPr>
        <p:blipFill>
          <a:blip r:embed="rId4"/>
          <a:srcRect l="5001" t="9130" r="7742" b="9981"/>
          <a:stretch>
            <a:fillRect/>
          </a:stretch>
        </p:blipFill>
        <p:spPr>
          <a:xfrm>
            <a:off x="117475" y="1091565"/>
            <a:ext cx="3700780" cy="5041900"/>
          </a:xfrm>
          <a:prstGeom prst="rect">
            <a:avLst/>
          </a:prstGeom>
        </p:spPr>
      </p:pic>
      <p:pic>
        <p:nvPicPr>
          <p:cNvPr id="5" name="Picture 4" descr="DTA - PTK PS S2 Peternakan - 2025_0002"/>
          <p:cNvPicPr>
            <a:picLocks noChangeAspect="1"/>
          </p:cNvPicPr>
          <p:nvPr/>
        </p:nvPicPr>
        <p:blipFill>
          <a:blip r:embed="rId5"/>
          <a:srcRect l="6077" t="10324" r="7984" b="10565"/>
          <a:stretch>
            <a:fillRect/>
          </a:stretch>
        </p:blipFill>
        <p:spPr>
          <a:xfrm>
            <a:off x="3902075" y="1069975"/>
            <a:ext cx="4006215" cy="5063490"/>
          </a:xfrm>
          <a:prstGeom prst="rect">
            <a:avLst/>
          </a:prstGeom>
        </p:spPr>
      </p:pic>
      <p:pic>
        <p:nvPicPr>
          <p:cNvPr id="7" name="Picture 6" descr="DTA - PTK PS S2 Peternakan - 2025_0003"/>
          <p:cNvPicPr>
            <a:picLocks noChangeAspect="1"/>
          </p:cNvPicPr>
          <p:nvPr/>
        </p:nvPicPr>
        <p:blipFill>
          <a:blip r:embed="rId6"/>
          <a:srcRect l="5141" t="8963" r="5749" b="11778"/>
          <a:stretch>
            <a:fillRect/>
          </a:stretch>
        </p:blipFill>
        <p:spPr>
          <a:xfrm>
            <a:off x="8130540" y="1092200"/>
            <a:ext cx="3872230" cy="51415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rgbClr val="CC00FF"/>
            </a:gs>
            <a:gs pos="21280">
              <a:srgbClr val="C2369A"/>
            </a:gs>
            <a:gs pos="89665">
              <a:srgbClr val="A223D5"/>
            </a:gs>
            <a:gs pos="100000">
              <a:srgbClr val="7030A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37184" y="56224"/>
            <a:ext cx="604157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DTA PS. S3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Ilmu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Peternakan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6" t="4700" r="24654"/>
          <a:stretch>
            <a:fillRect/>
          </a:stretch>
        </p:blipFill>
        <p:spPr>
          <a:xfrm>
            <a:off x="117714" y="59033"/>
            <a:ext cx="629985" cy="7392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r="4953" b="19103"/>
          <a:stretch>
            <a:fillRect/>
          </a:stretch>
        </p:blipFill>
        <p:spPr>
          <a:xfrm>
            <a:off x="11498862" y="106046"/>
            <a:ext cx="503653" cy="520307"/>
          </a:xfrm>
          <a:prstGeom prst="rect">
            <a:avLst/>
          </a:prstGeom>
        </p:spPr>
      </p:pic>
      <p:pic>
        <p:nvPicPr>
          <p:cNvPr id="2" name="Picture 1" descr="DTA - PTK PS S3 ilmu Peternakan - 2025_0001"/>
          <p:cNvPicPr>
            <a:picLocks noChangeAspect="1"/>
          </p:cNvPicPr>
          <p:nvPr/>
        </p:nvPicPr>
        <p:blipFill>
          <a:blip r:embed="rId4"/>
          <a:srcRect l="3599" t="10241" r="5359" b="6481"/>
          <a:stretch>
            <a:fillRect/>
          </a:stretch>
        </p:blipFill>
        <p:spPr>
          <a:xfrm>
            <a:off x="117475" y="981075"/>
            <a:ext cx="3912235" cy="5191125"/>
          </a:xfrm>
          <a:prstGeom prst="rect">
            <a:avLst/>
          </a:prstGeom>
        </p:spPr>
      </p:pic>
      <p:pic>
        <p:nvPicPr>
          <p:cNvPr id="3" name="Picture 2" descr="DTA - PTK PS S3 ilmu Peternakan - 2025_0002"/>
          <p:cNvPicPr>
            <a:picLocks noChangeAspect="1"/>
          </p:cNvPicPr>
          <p:nvPr/>
        </p:nvPicPr>
        <p:blipFill>
          <a:blip r:embed="rId5"/>
          <a:srcRect l="5123" t="6278" r="10628" b="11204"/>
          <a:stretch>
            <a:fillRect/>
          </a:stretch>
        </p:blipFill>
        <p:spPr>
          <a:xfrm>
            <a:off x="4229100" y="976630"/>
            <a:ext cx="3830955" cy="5153025"/>
          </a:xfrm>
          <a:prstGeom prst="rect">
            <a:avLst/>
          </a:prstGeom>
        </p:spPr>
      </p:pic>
      <p:pic>
        <p:nvPicPr>
          <p:cNvPr id="5" name="Picture 4" descr="DTA - PTK PS S3 ilmu Peternakan - 2025_0003"/>
          <p:cNvPicPr>
            <a:picLocks noChangeAspect="1"/>
          </p:cNvPicPr>
          <p:nvPr/>
        </p:nvPicPr>
        <p:blipFill>
          <a:blip r:embed="rId6"/>
          <a:srcRect l="8617" t="9602" r="3784" b="6657"/>
          <a:stretch>
            <a:fillRect/>
          </a:stretch>
        </p:blipFill>
        <p:spPr>
          <a:xfrm>
            <a:off x="8230235" y="981075"/>
            <a:ext cx="3846830" cy="51479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rgbClr val="CC00FF"/>
            </a:gs>
            <a:gs pos="100000">
              <a:srgbClr val="A223D5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020" y="1592942"/>
            <a:ext cx="11823915" cy="33239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b="1" dirty="0" err="1"/>
              <a:t>Catatan</a:t>
            </a:r>
            <a:r>
              <a:rPr lang="en-US" sz="4000" b="1" dirty="0"/>
              <a:t> </a:t>
            </a:r>
            <a:r>
              <a:rPr lang="en-US" sz="4000" b="1" dirty="0" err="1"/>
              <a:t>Penting</a:t>
            </a:r>
            <a:r>
              <a:rPr lang="en-US" sz="4000" b="1" dirty="0"/>
              <a:t> </a:t>
            </a:r>
            <a:r>
              <a:rPr lang="en-US" sz="4000" b="1" dirty="0" err="1"/>
              <a:t>Temuan</a:t>
            </a:r>
            <a:r>
              <a:rPr lang="en-US" sz="4000" b="1" dirty="0"/>
              <a:t> AMI (DTA) FAPET UNUD 2025:</a:t>
            </a:r>
          </a:p>
          <a:p>
            <a:pPr marL="514350" indent="-514350">
              <a:spcAft>
                <a:spcPts val="1200"/>
              </a:spcAft>
              <a:buAutoNum type="arabicPeriod"/>
            </a:pPr>
            <a:r>
              <a:rPr lang="en-US" sz="2800" dirty="0"/>
              <a:t>DTA </a:t>
            </a:r>
            <a:r>
              <a:rPr lang="en-US" sz="2800" dirty="0" err="1"/>
              <a:t>terjadi</a:t>
            </a:r>
            <a:r>
              <a:rPr lang="en-US" sz="2800" dirty="0"/>
              <a:t> </a:t>
            </a:r>
            <a:r>
              <a:rPr lang="en-US" sz="2800" dirty="0" err="1"/>
              <a:t>akibat</a:t>
            </a:r>
            <a:r>
              <a:rPr lang="en-US" sz="2800" dirty="0"/>
              <a:t> </a:t>
            </a:r>
            <a:r>
              <a:rPr lang="en-US" sz="2800" dirty="0" err="1"/>
              <a:t>ketidaksesuaian</a:t>
            </a:r>
            <a:r>
              <a:rPr lang="en-US" sz="2800" dirty="0"/>
              <a:t> </a:t>
            </a:r>
            <a:r>
              <a:rPr lang="en-US" sz="2800" dirty="0" err="1"/>
              <a:t>bukti</a:t>
            </a:r>
            <a:r>
              <a:rPr lang="en-US" sz="2800" dirty="0"/>
              <a:t> </a:t>
            </a:r>
            <a:r>
              <a:rPr lang="en-US" sz="2800" dirty="0" err="1"/>
              <a:t>dukung</a:t>
            </a:r>
            <a:r>
              <a:rPr lang="en-US" sz="2800" dirty="0"/>
              <a:t> yang </a:t>
            </a:r>
            <a:r>
              <a:rPr lang="en-US" sz="2800" dirty="0" err="1"/>
              <a:t>diupload</a:t>
            </a:r>
            <a:r>
              <a:rPr lang="en-US" sz="2800" dirty="0"/>
              <a:t> dg </a:t>
            </a:r>
            <a:r>
              <a:rPr lang="en-US" sz="2800" dirty="0" err="1"/>
              <a:t>permintaan</a:t>
            </a:r>
            <a:r>
              <a:rPr lang="en-US" sz="2800" dirty="0"/>
              <a:t> e-AMI</a:t>
            </a:r>
          </a:p>
          <a:p>
            <a:pPr marL="514350" indent="-514350">
              <a:spcAft>
                <a:spcPts val="1200"/>
              </a:spcAft>
              <a:buAutoNum type="arabicPeriod"/>
            </a:pPr>
            <a:r>
              <a:rPr lang="en-US" sz="2800" dirty="0"/>
              <a:t>Bukti </a:t>
            </a:r>
            <a:r>
              <a:rPr lang="en-US" sz="2800" dirty="0" err="1"/>
              <a:t>dukung</a:t>
            </a:r>
            <a:r>
              <a:rPr lang="en-US" sz="2800" dirty="0"/>
              <a:t> </a:t>
            </a:r>
            <a:r>
              <a:rPr lang="en-US" sz="2800" dirty="0" err="1"/>
              <a:t>tersedia</a:t>
            </a:r>
            <a:r>
              <a:rPr lang="en-US" sz="2800" dirty="0"/>
              <a:t>, </a:t>
            </a:r>
            <a:r>
              <a:rPr lang="en-US" sz="2800" dirty="0" err="1"/>
              <a:t>namun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diupload</a:t>
            </a:r>
            <a:endParaRPr lang="en-US" sz="2800" dirty="0"/>
          </a:p>
          <a:p>
            <a:pPr marL="514350" indent="-514350">
              <a:spcAft>
                <a:spcPts val="1200"/>
              </a:spcAft>
              <a:buAutoNum type="arabicPeriod"/>
            </a:pPr>
            <a:r>
              <a:rPr lang="en-US" sz="2800" dirty="0" err="1"/>
              <a:t>Kegiatan</a:t>
            </a:r>
            <a:r>
              <a:rPr lang="en-US" sz="2800" dirty="0"/>
              <a:t> </a:t>
            </a:r>
            <a:r>
              <a:rPr lang="en-US" sz="2800" dirty="0" err="1"/>
              <a:t>pemenuhan</a:t>
            </a:r>
            <a:r>
              <a:rPr lang="en-US" sz="2800" dirty="0"/>
              <a:t> </a:t>
            </a:r>
            <a:r>
              <a:rPr lang="en-US" sz="2800" dirty="0" err="1"/>
              <a:t>kriteria</a:t>
            </a:r>
            <a:r>
              <a:rPr lang="en-US" sz="2800" dirty="0"/>
              <a:t> </a:t>
            </a:r>
            <a:r>
              <a:rPr lang="en-US" sz="2800" dirty="0" err="1"/>
              <a:t>sudah</a:t>
            </a:r>
            <a:r>
              <a:rPr lang="en-US" sz="2800" dirty="0"/>
              <a:t> </a:t>
            </a:r>
            <a:r>
              <a:rPr lang="en-US" sz="2800" dirty="0" err="1"/>
              <a:t>dilaksanakan</a:t>
            </a:r>
            <a:r>
              <a:rPr lang="en-US" sz="2800" dirty="0"/>
              <a:t>, </a:t>
            </a:r>
            <a:r>
              <a:rPr lang="en-US" sz="2800" dirty="0" err="1"/>
              <a:t>namun</a:t>
            </a:r>
            <a:r>
              <a:rPr lang="en-US" sz="2800" dirty="0"/>
              <a:t>  </a:t>
            </a:r>
            <a:r>
              <a:rPr lang="en-US" sz="2800" dirty="0" err="1"/>
              <a:t>bukti</a:t>
            </a:r>
            <a:r>
              <a:rPr lang="en-US" sz="2800" dirty="0"/>
              <a:t> </a:t>
            </a:r>
            <a:r>
              <a:rPr lang="en-US" sz="2800" dirty="0" err="1"/>
              <a:t>fisik</a:t>
            </a:r>
            <a:r>
              <a:rPr lang="en-US" sz="2800" dirty="0"/>
              <a:t> </a:t>
            </a:r>
            <a:r>
              <a:rPr lang="en-US" sz="2800" dirty="0" err="1"/>
              <a:t>laporan</a:t>
            </a:r>
            <a:r>
              <a:rPr lang="en-US" sz="2800" dirty="0"/>
              <a:t> </a:t>
            </a:r>
            <a:r>
              <a:rPr lang="en-US" sz="2800" dirty="0" err="1"/>
              <a:t>kgiatan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/</a:t>
            </a:r>
            <a:r>
              <a:rPr lang="en-US" sz="2800" dirty="0" err="1"/>
              <a:t>belum</a:t>
            </a:r>
            <a:r>
              <a:rPr lang="en-US" sz="2800" dirty="0"/>
              <a:t> </a:t>
            </a:r>
            <a:r>
              <a:rPr lang="en-US" sz="2800" dirty="0" err="1"/>
              <a:t>dibuat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6" t="4700" r="24654"/>
          <a:stretch>
            <a:fillRect/>
          </a:stretch>
        </p:blipFill>
        <p:spPr>
          <a:xfrm>
            <a:off x="79375" y="109855"/>
            <a:ext cx="636905" cy="747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r="4953" b="19103"/>
          <a:stretch>
            <a:fillRect/>
          </a:stretch>
        </p:blipFill>
        <p:spPr>
          <a:xfrm>
            <a:off x="11428095" y="156845"/>
            <a:ext cx="624840" cy="6451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rgbClr val="CC00FF"/>
            </a:gs>
            <a:gs pos="100000">
              <a:srgbClr val="A223D5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260" y="866751"/>
            <a:ext cx="11823915" cy="541591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/>
              <a:t>Hal – Hal </a:t>
            </a:r>
            <a:r>
              <a:rPr lang="en-US" sz="3600" b="1" dirty="0" err="1"/>
              <a:t>penting</a:t>
            </a:r>
            <a:r>
              <a:rPr lang="en-US" sz="3600" b="1" dirty="0"/>
              <a:t> </a:t>
            </a:r>
            <a:r>
              <a:rPr lang="en-US" sz="3600" b="1" dirty="0" err="1"/>
              <a:t>untuk</a:t>
            </a:r>
            <a:r>
              <a:rPr lang="en-US" sz="3600" b="1" dirty="0"/>
              <a:t> </a:t>
            </a:r>
            <a:r>
              <a:rPr lang="en-US" sz="3600" b="1" dirty="0" err="1"/>
              <a:t>dilaks</a:t>
            </a:r>
            <a:r>
              <a:rPr lang="en-US" sz="3600" b="1" dirty="0"/>
              <a:t>. </a:t>
            </a:r>
            <a:r>
              <a:rPr lang="en-US" sz="3600" b="1" dirty="0" err="1"/>
              <a:t>Terkait</a:t>
            </a:r>
            <a:r>
              <a:rPr lang="en-US" sz="3600" b="1" dirty="0"/>
              <a:t> </a:t>
            </a:r>
            <a:r>
              <a:rPr lang="en-US" sz="3600" b="1" dirty="0" err="1"/>
              <a:t>Temuan</a:t>
            </a:r>
            <a:r>
              <a:rPr lang="en-US" sz="3600" b="1" dirty="0"/>
              <a:t> AMI 2025:</a:t>
            </a: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sz="2800" dirty="0" err="1"/>
              <a:t>Peningkatan</a:t>
            </a:r>
            <a:r>
              <a:rPr lang="en-US" sz="2800" dirty="0"/>
              <a:t> </a:t>
            </a:r>
            <a:r>
              <a:rPr lang="en-US" sz="2800" dirty="0" err="1"/>
              <a:t>koordinasi</a:t>
            </a:r>
            <a:r>
              <a:rPr lang="en-US" sz="2800" dirty="0"/>
              <a:t> </a:t>
            </a:r>
            <a:r>
              <a:rPr lang="en-US" sz="2800" dirty="0" err="1"/>
              <a:t>audity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auditor/TPPM – UP3M</a:t>
            </a: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manajemen</a:t>
            </a:r>
            <a:r>
              <a:rPr lang="en-US" sz="2800" dirty="0"/>
              <a:t> &amp; </a:t>
            </a:r>
            <a:r>
              <a:rPr lang="en-US" sz="2800" dirty="0" err="1"/>
              <a:t>pelaks</a:t>
            </a:r>
            <a:r>
              <a:rPr lang="en-US" sz="2800" dirty="0"/>
              <a:t>. Tri Dharma &amp; </a:t>
            </a:r>
            <a:r>
              <a:rPr lang="en-US" sz="2800" dirty="0" err="1"/>
              <a:t>Penunjang</a:t>
            </a:r>
            <a:r>
              <a:rPr lang="en-US" sz="2800" dirty="0"/>
              <a:t> Pendidikan </a:t>
            </a:r>
            <a:r>
              <a:rPr lang="en-US" sz="2800" dirty="0" err="1"/>
              <a:t>berorientasi</a:t>
            </a:r>
            <a:r>
              <a:rPr lang="en-US" sz="2800" dirty="0"/>
              <a:t> pada </a:t>
            </a:r>
            <a:r>
              <a:rPr lang="en-US" sz="2800" dirty="0" err="1"/>
              <a:t>Kriteria</a:t>
            </a:r>
            <a:r>
              <a:rPr lang="en-US" sz="2800" dirty="0"/>
              <a:t> AMI</a:t>
            </a: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sz="2800" dirty="0" err="1"/>
              <a:t>Melengkapi</a:t>
            </a:r>
            <a:r>
              <a:rPr lang="en-US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dokumen</a:t>
            </a:r>
            <a:r>
              <a:rPr lang="en-US" sz="2800" dirty="0"/>
              <a:t> yang </a:t>
            </a:r>
            <a:r>
              <a:rPr lang="en-US" sz="2800" dirty="0" err="1"/>
              <a:t>dibutuhkan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berkala</a:t>
            </a:r>
            <a:r>
              <a:rPr lang="en-US" sz="2800" dirty="0"/>
              <a:t> – </a:t>
            </a:r>
            <a:r>
              <a:rPr lang="en-US" sz="2800" dirty="0" err="1"/>
              <a:t>berkelanjutan</a:t>
            </a:r>
            <a:r>
              <a:rPr lang="en-US" sz="2800" dirty="0"/>
              <a:t> </a:t>
            </a:r>
            <a:r>
              <a:rPr lang="en-US" sz="2800" dirty="0" err="1"/>
              <a:t>serta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melibatkan</a:t>
            </a:r>
            <a:r>
              <a:rPr lang="en-US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stakeholder Internal –</a:t>
            </a:r>
            <a:r>
              <a:rPr lang="en-US" sz="2800" dirty="0" err="1"/>
              <a:t>eksternal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kegiatan</a:t>
            </a:r>
            <a:r>
              <a:rPr lang="en-US" sz="2800" dirty="0"/>
              <a:t> Tri Dharma – </a:t>
            </a:r>
            <a:r>
              <a:rPr lang="en-US" sz="2800" dirty="0" err="1"/>
              <a:t>serta</a:t>
            </a:r>
            <a:r>
              <a:rPr lang="en-US" sz="2800" dirty="0"/>
              <a:t> </a:t>
            </a:r>
            <a:r>
              <a:rPr lang="en-US" sz="2800" dirty="0" err="1"/>
              <a:t>penunjang</a:t>
            </a:r>
            <a:r>
              <a:rPr lang="en-US" sz="2800" dirty="0"/>
              <a:t> </a:t>
            </a:r>
            <a:r>
              <a:rPr lang="en-US" sz="2800" dirty="0" err="1"/>
              <a:t>lainnya</a:t>
            </a:r>
            <a:endParaRPr lang="en-US" sz="2800" dirty="0"/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sz="2800" dirty="0"/>
              <a:t>Menyusun </a:t>
            </a:r>
            <a:r>
              <a:rPr lang="en-US" sz="2800" dirty="0" err="1"/>
              <a:t>berbagai</a:t>
            </a:r>
            <a:r>
              <a:rPr lang="en-US" sz="2800" dirty="0"/>
              <a:t> program </a:t>
            </a:r>
            <a:r>
              <a:rPr lang="en-US" sz="2800" dirty="0" err="1"/>
              <a:t>kegiatan</a:t>
            </a:r>
            <a:r>
              <a:rPr lang="en-US" sz="2800" dirty="0"/>
              <a:t> yang </a:t>
            </a:r>
            <a:r>
              <a:rPr lang="en-US" sz="2800" dirty="0" err="1"/>
              <a:t>mendukung</a:t>
            </a:r>
            <a:r>
              <a:rPr lang="en-US" sz="2800" dirty="0"/>
              <a:t> </a:t>
            </a:r>
            <a:r>
              <a:rPr lang="en-US" sz="2800" dirty="0" err="1"/>
              <a:t>pencapaian</a:t>
            </a:r>
            <a:r>
              <a:rPr lang="en-US" sz="2800" dirty="0"/>
              <a:t> </a:t>
            </a:r>
            <a:r>
              <a:rPr lang="en-US" sz="2800" dirty="0" err="1"/>
              <a:t>kriteria</a:t>
            </a:r>
            <a:r>
              <a:rPr lang="en-US" sz="2800" dirty="0"/>
              <a:t> AMI</a:t>
            </a: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sz="2800" dirty="0" err="1"/>
              <a:t>Berkoordinasi</a:t>
            </a:r>
            <a:r>
              <a:rPr lang="en-US" sz="2800" dirty="0"/>
              <a:t> </a:t>
            </a:r>
            <a:r>
              <a:rPr lang="en-US" sz="2800" dirty="0" err="1"/>
              <a:t>selalu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pihak</a:t>
            </a:r>
            <a:r>
              <a:rPr lang="en-US" sz="2800" dirty="0"/>
              <a:t> (intern – </a:t>
            </a:r>
            <a:r>
              <a:rPr lang="en-US" sz="2800" dirty="0" err="1"/>
              <a:t>ekstern</a:t>
            </a:r>
            <a:r>
              <a:rPr lang="en-US" sz="2800" dirty="0"/>
              <a:t>)</a:t>
            </a:r>
            <a:r>
              <a:rPr lang="en-US" sz="2800" dirty="0" err="1"/>
              <a:t>dlm</a:t>
            </a:r>
            <a:r>
              <a:rPr lang="en-US" sz="2800" dirty="0"/>
              <a:t> </a:t>
            </a:r>
            <a:r>
              <a:rPr lang="en-US" sz="2800" dirty="0" err="1"/>
              <a:t>pengembangan</a:t>
            </a:r>
            <a:r>
              <a:rPr lang="en-US" sz="2800" dirty="0"/>
              <a:t> </a:t>
            </a:r>
            <a:r>
              <a:rPr lang="en-US" sz="2800" dirty="0" err="1"/>
              <a:t>pembelajaran</a:t>
            </a:r>
            <a:r>
              <a:rPr lang="en-US" sz="2800" dirty="0"/>
              <a:t> &amp; </a:t>
            </a:r>
            <a:r>
              <a:rPr lang="en-US" sz="2800" dirty="0" err="1"/>
              <a:t>penjaminan</a:t>
            </a:r>
            <a:r>
              <a:rPr lang="en-US" sz="2800" dirty="0"/>
              <a:t> </a:t>
            </a:r>
            <a:r>
              <a:rPr lang="en-US" sz="2800" dirty="0" err="1"/>
              <a:t>mutu</a:t>
            </a:r>
            <a:r>
              <a:rPr lang="en-US" sz="2800" dirty="0"/>
              <a:t> </a:t>
            </a:r>
            <a:r>
              <a:rPr lang="en-US" sz="2800" dirty="0" err="1"/>
              <a:t>institusi</a:t>
            </a:r>
            <a:endParaRPr lang="en-ID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6" t="4700" r="24654"/>
          <a:stretch>
            <a:fillRect/>
          </a:stretch>
        </p:blipFill>
        <p:spPr>
          <a:xfrm>
            <a:off x="79375" y="20955"/>
            <a:ext cx="636905" cy="7473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r="4953" b="19103"/>
          <a:stretch>
            <a:fillRect/>
          </a:stretch>
        </p:blipFill>
        <p:spPr>
          <a:xfrm>
            <a:off x="11428095" y="67945"/>
            <a:ext cx="624840" cy="6451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rgbClr val="CC00FF"/>
            </a:gs>
            <a:gs pos="100000">
              <a:srgbClr val="A223D5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36841" y="2967335"/>
            <a:ext cx="5118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DISKUSI - DISKUSI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6" t="4700" r="24654"/>
          <a:stretch>
            <a:fillRect/>
          </a:stretch>
        </p:blipFill>
        <p:spPr>
          <a:xfrm>
            <a:off x="117714" y="59033"/>
            <a:ext cx="687829" cy="807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r="4953" b="19103"/>
          <a:stretch>
            <a:fillRect/>
          </a:stretch>
        </p:blipFill>
        <p:spPr>
          <a:xfrm>
            <a:off x="11314686" y="182248"/>
            <a:ext cx="687829" cy="71057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2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10" descr="Detail Penari Legong Bali Balinese Dancer Drawing Black And White With  Floral Background Objek Gambar Sketsa Gambar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2000" contrast="5000"/>
                    </a14:imgEffect>
                    <a14:imgEffect>
                      <a14:sharpenSoften amoun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286" y="41034"/>
            <a:ext cx="4354175" cy="626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3306748"/>
            <a:ext cx="8026401" cy="244143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en-US" sz="4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SUKSEMA</a:t>
            </a:r>
          </a:p>
          <a:p>
            <a:pPr algn="ctr"/>
            <a:r>
              <a:rPr lang="en-US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TERIMA KASIH</a:t>
            </a:r>
          </a:p>
          <a:p>
            <a:pPr algn="ctr"/>
            <a:r>
              <a:rPr lang="id-ID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Om Cantih Cantih Cantih</a:t>
            </a:r>
            <a:r>
              <a:rPr lang="en-US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...</a:t>
            </a:r>
            <a:r>
              <a:rPr lang="id-ID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Om</a:t>
            </a:r>
            <a:endParaRPr lang="en-US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  <a:p>
            <a:pPr algn="ctr"/>
            <a:r>
              <a:rPr lang="en-US" sz="2665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Wasallam</a:t>
            </a:r>
            <a:r>
              <a:rPr lang="en-US" sz="2665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</a:t>
            </a:r>
            <a:r>
              <a:rPr lang="en-US" sz="2665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walaikum</a:t>
            </a:r>
            <a:r>
              <a:rPr lang="en-US" sz="2665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 – Shalom – Namo </a:t>
            </a:r>
            <a:r>
              <a:rPr lang="en-US" sz="2665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Buddhayah</a:t>
            </a:r>
            <a:endParaRPr lang="en-US" sz="2665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6" t="4700" r="24654"/>
          <a:stretch>
            <a:fillRect/>
          </a:stretch>
        </p:blipFill>
        <p:spPr>
          <a:xfrm>
            <a:off x="97970" y="108856"/>
            <a:ext cx="653144" cy="7664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r="4953" b="19103"/>
          <a:stretch>
            <a:fillRect/>
          </a:stretch>
        </p:blipFill>
        <p:spPr>
          <a:xfrm>
            <a:off x="6924658" y="180281"/>
            <a:ext cx="717114" cy="7408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144</TotalTime>
  <Words>563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 Narrow</vt:lpstr>
      <vt:lpstr>Calibri</vt:lpstr>
      <vt:lpstr>Calibri Light</vt:lpstr>
      <vt:lpstr>Retrospect</vt:lpstr>
      <vt:lpstr>TEMUAN HASIL AUDIT MUTU INTERNAL 2025  UPPS &amp; PRODI DI LINGKUNGAN  FAKULTAS PETERNAKAN UNIVERSITAS UDAYANA JUMAT, 10 OKTOBER 2025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Made Mudita</dc:creator>
  <cp:lastModifiedBy>yundari melati</cp:lastModifiedBy>
  <cp:revision>22</cp:revision>
  <cp:lastPrinted>2024-11-09T09:56:00Z</cp:lastPrinted>
  <dcterms:created xsi:type="dcterms:W3CDTF">2024-10-19T04:15:00Z</dcterms:created>
  <dcterms:modified xsi:type="dcterms:W3CDTF">2025-10-10T03:04:48Z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1615D12216714847889A7EBB8A091AF7_13</vt:lpwstr>
  </property>
  <property fmtid="{D5CDD505-2E9C-101B-9397-08002B2CF9AE}" pid="3" name="KSOProductBuildVer">
    <vt:lpwstr>1033-12.2.0.22549</vt:lpwstr>
  </property>
</Properties>
</file>