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embeddedFontLst>
    <p:embeddedFont>
      <p:font typeface="Roboto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Roboto-bold.fntdata"/><Relationship Id="rId50" Type="http://schemas.openxmlformats.org/officeDocument/2006/relationships/font" Target="fonts/Roboto-regular.fntdata"/><Relationship Id="rId53" Type="http://schemas.openxmlformats.org/officeDocument/2006/relationships/font" Target="fonts/Roboto-boldItalic.fntdata"/><Relationship Id="rId52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0a2ad0ba2d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0a2ad0ba2d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0a2ad0ba2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0a2ad0ba2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0a2ad0ba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0a2ad0ba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0a2ad0ba2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0a2ad0ba2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0a2ad0ba2d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0a2ad0ba2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a2ad0ba2d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0a2ad0ba2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a2ad0ba2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0a2ad0ba2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0a2ad0ba2d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0a2ad0ba2d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0a2ad0ba2d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0a2ad0ba2d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0a2ad0ba2d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0a2ad0ba2d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a2ad0ba2d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0a2ad0ba2d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0a2ad0ba2d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0a2ad0ba2d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0a2ad0ba2d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0a2ad0ba2d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093ffdc5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093ffdc5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093ffdc58e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093ffdc58e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093ffdc58e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093ffdc58e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093ffdc58e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093ffdc58e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093ffdc58e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093ffdc58e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093ffdc58e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093ffdc58e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093ffdc58e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093ffdc58e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093ffdc58e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093ffdc58e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093ffdc58e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093ffdc58e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093ffdc58e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093ffdc58e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093ffdc58e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093ffdc58e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093ffdc58e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093ffdc58e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0a2ad0ba2d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0a2ad0ba2d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0a2ad0ba2d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0a2ad0ba2d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0a2ad0ba2d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0a2ad0ba2d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093ffdc58e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093ffdc58e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093ffdc58e_0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093ffdc58e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093ffdc58e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093ffdc58e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093ffdc58e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093ffdc58e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093fbb52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093fbb52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093fbb52e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093fbb52e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093fbb52e6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093fbb52e6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093fbb52e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093fbb52e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093fbb52e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093fbb52e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093fbb52e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093fbb52e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093fbb52e6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093fbb52e6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093fbb52e6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093fbb52e6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093fbb52e6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093fbb52e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093fbb52e6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093fbb52e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0a2ad0ba2d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0a2ad0ba2d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6.png"/><Relationship Id="rId4" Type="http://schemas.openxmlformats.org/officeDocument/2006/relationships/image" Target="../media/image3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1563" y="513575"/>
            <a:ext cx="575875" cy="648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8688" y="1231250"/>
            <a:ext cx="6428375" cy="25713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2002650" y="3942450"/>
            <a:ext cx="536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Pelaporan PDDIKTI IKU 7 Universitas Udayana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1863" y="541850"/>
            <a:ext cx="575875" cy="57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91064" y="513575"/>
            <a:ext cx="1187174" cy="63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42800"/>
            <a:ext cx="8839202" cy="371082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>
            <p:ph idx="4294967295" type="ctrTitle"/>
          </p:nvPr>
        </p:nvSpPr>
        <p:spPr>
          <a:xfrm>
            <a:off x="152400" y="80900"/>
            <a:ext cx="8428800" cy="8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Teknis Pelaporan</a:t>
            </a:r>
            <a:r>
              <a:rPr b="1" lang="en"/>
              <a:t> IKU </a:t>
            </a:r>
            <a:r>
              <a:rPr lang="en"/>
              <a:t>(Indikator Kinerja Utama)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225" y="313775"/>
            <a:ext cx="7167250" cy="40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>
            <p:ph idx="4294967295" type="ctrTitle"/>
          </p:nvPr>
        </p:nvSpPr>
        <p:spPr>
          <a:xfrm>
            <a:off x="1250225" y="3772125"/>
            <a:ext cx="7262100" cy="8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Teknis Pelaporan</a:t>
            </a:r>
            <a:r>
              <a:rPr b="1" lang="en"/>
              <a:t> IKU 7</a:t>
            </a:r>
            <a:r>
              <a:rPr lang="en"/>
              <a:t> Evaluasi Pembelajran</a:t>
            </a:r>
            <a:endParaRPr/>
          </a:p>
        </p:txBody>
      </p:sp>
      <p:pic>
        <p:nvPicPr>
          <p:cNvPr id="102" name="Google Shape;10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3438" y="11"/>
            <a:ext cx="2344575" cy="146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22950"/>
            <a:ext cx="8839201" cy="418046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>
            <p:ph idx="4294967295" type="ctrTitle"/>
          </p:nvPr>
        </p:nvSpPr>
        <p:spPr>
          <a:xfrm>
            <a:off x="290675" y="210575"/>
            <a:ext cx="4867200" cy="4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Teknis Pelaporan</a:t>
            </a:r>
            <a:r>
              <a:rPr b="1" lang="en" sz="1800"/>
              <a:t> IKU 7</a:t>
            </a:r>
            <a:r>
              <a:rPr b="1" lang="en" sz="1800"/>
              <a:t> Evaluasi Pembelajran</a:t>
            </a:r>
            <a:endParaRPr b="1"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91575" cy="466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/>
          <p:nvPr/>
        </p:nvSpPr>
        <p:spPr>
          <a:xfrm>
            <a:off x="4267525" y="593600"/>
            <a:ext cx="2221800" cy="242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7"/>
          <p:cNvSpPr/>
          <p:nvPr/>
        </p:nvSpPr>
        <p:spPr>
          <a:xfrm>
            <a:off x="4267525" y="3927200"/>
            <a:ext cx="685500" cy="4095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/>
        </p:nvSpPr>
        <p:spPr>
          <a:xfrm>
            <a:off x="3734450" y="1728925"/>
            <a:ext cx="2287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/>
              <a:t>40</a:t>
            </a:r>
            <a:r>
              <a:rPr b="1" lang="en" sz="7200"/>
              <a:t>% </a:t>
            </a:r>
            <a:endParaRPr b="1" sz="7200"/>
          </a:p>
        </p:txBody>
      </p:sp>
      <p:sp>
        <p:nvSpPr>
          <p:cNvPr id="121" name="Google Shape;121;p18"/>
          <p:cNvSpPr txBox="1"/>
          <p:nvPr>
            <p:ph idx="4294967295" type="ctrTitle"/>
          </p:nvPr>
        </p:nvSpPr>
        <p:spPr>
          <a:xfrm>
            <a:off x="1353950" y="936700"/>
            <a:ext cx="7262100" cy="8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UNUD Menuju UNGGUL, akan menentukan capaian IKU-7 dengan target sebesar</a:t>
            </a:r>
            <a:endParaRPr sz="1800"/>
          </a:p>
        </p:txBody>
      </p:sp>
      <p:sp>
        <p:nvSpPr>
          <p:cNvPr id="122" name="Google Shape;122;p18"/>
          <p:cNvSpPr txBox="1"/>
          <p:nvPr/>
        </p:nvSpPr>
        <p:spPr>
          <a:xfrm>
            <a:off x="1353950" y="3310850"/>
            <a:ext cx="6549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Mata Kuliah S1, DIV dan DIII yang menggunakan pembelajaran Case Method dan/atau Team Based Project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2400"/>
            <a:ext cx="9144000" cy="386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143476" cy="386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/>
          <p:nvPr/>
        </p:nvSpPr>
        <p:spPr>
          <a:xfrm>
            <a:off x="2757600" y="4147225"/>
            <a:ext cx="6299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Bobot Nilai Aktivitas Partisipatif (Case Method) Hasil Proyek (Team Based Project) Minimal 50% untuk memenuhi Kriteria Evaluasi IKU-7 </a:t>
            </a:r>
            <a:endParaRPr/>
          </a:p>
        </p:txBody>
      </p:sp>
      <p:sp>
        <p:nvSpPr>
          <p:cNvPr id="134" name="Google Shape;134;p20"/>
          <p:cNvSpPr/>
          <p:nvPr/>
        </p:nvSpPr>
        <p:spPr>
          <a:xfrm>
            <a:off x="3904450" y="1293825"/>
            <a:ext cx="3743100" cy="8313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20"/>
          <p:cNvSpPr txBox="1"/>
          <p:nvPr/>
        </p:nvSpPr>
        <p:spPr>
          <a:xfrm>
            <a:off x="152400" y="45816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KAT : </a:t>
            </a:r>
            <a:r>
              <a:rPr lang="en" sz="700"/>
              <a:t>Kriteria dan Alat Taksasi</a:t>
            </a:r>
            <a:endParaRPr sz="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idx="4294967295" type="ctrTitle"/>
          </p:nvPr>
        </p:nvSpPr>
        <p:spPr>
          <a:xfrm>
            <a:off x="1313850" y="408650"/>
            <a:ext cx="6516300" cy="8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Contoh</a:t>
            </a:r>
            <a:r>
              <a:rPr b="1" lang="en"/>
              <a:t> IKU 7</a:t>
            </a:r>
            <a:r>
              <a:rPr lang="en"/>
              <a:t> Evaluasi Pembelajran</a:t>
            </a:r>
            <a:endParaRPr/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2975" y="1284850"/>
            <a:ext cx="5962650" cy="334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69000" cy="432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4951" cy="426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100" y="178325"/>
            <a:ext cx="8305800" cy="399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00" y="143750"/>
            <a:ext cx="8742376" cy="40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Pengisian Evaluasi Kuliah</a:t>
            </a:r>
            <a:endParaRPr/>
          </a:p>
        </p:txBody>
      </p:sp>
      <p:sp>
        <p:nvSpPr>
          <p:cNvPr id="167" name="Google Shape;167;p26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Via Neofeeder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Konten</a:t>
            </a:r>
            <a:endParaRPr/>
          </a:p>
        </p:txBody>
      </p:sp>
      <p:sp>
        <p:nvSpPr>
          <p:cNvPr id="173" name="Google Shape;173;p2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b="1" lang="en" sz="2100"/>
              <a:t>Rencana Evaluasi</a:t>
            </a:r>
            <a:r>
              <a:rPr lang="en" sz="2100"/>
              <a:t> melalui menu “</a:t>
            </a:r>
            <a:r>
              <a:rPr b="1" lang="en" sz="2100"/>
              <a:t>Mata Kuliah</a:t>
            </a:r>
            <a:r>
              <a:rPr lang="en" sz="2100"/>
              <a:t>”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b="1" lang="en" sz="2100"/>
              <a:t>Komponen Evaluasi</a:t>
            </a:r>
            <a:r>
              <a:rPr lang="en" sz="2100"/>
              <a:t> melalui menu “</a:t>
            </a:r>
            <a:r>
              <a:rPr b="1" lang="en" sz="2100"/>
              <a:t>Kelas Perkuliahan</a:t>
            </a:r>
            <a:r>
              <a:rPr lang="en" sz="2100"/>
              <a:t>”</a:t>
            </a:r>
            <a:endParaRPr sz="2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8"/>
          <p:cNvSpPr txBox="1"/>
          <p:nvPr>
            <p:ph type="title"/>
          </p:nvPr>
        </p:nvSpPr>
        <p:spPr>
          <a:xfrm>
            <a:off x="598100" y="2152349"/>
            <a:ext cx="8222100" cy="228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Rencana Evaluasi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66"/>
              <a:t>melalui menu</a:t>
            </a:r>
            <a:br>
              <a:rPr lang="en"/>
            </a:br>
            <a:r>
              <a:rPr b="1" lang="en"/>
              <a:t>Mata Kuliah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Evaluasi</a:t>
            </a:r>
            <a:endParaRPr/>
          </a:p>
        </p:txBody>
      </p:sp>
      <p:sp>
        <p:nvSpPr>
          <p:cNvPr id="184" name="Google Shape;184;p2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Login ke Neofeeder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Pilih Menu “Perkuliahan” &gt; “Mata Kuliah”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Gunakan </a:t>
            </a:r>
            <a:r>
              <a:rPr i="1" lang="en"/>
              <a:t>search </a:t>
            </a:r>
            <a:r>
              <a:rPr lang="en"/>
              <a:t>untuk mencari mata kuliah yang sesuai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Klik mata kuliah yang sesuai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i="1" lang="en"/>
              <a:t>Scroll</a:t>
            </a:r>
            <a:r>
              <a:rPr lang="en"/>
              <a:t> ke paling bawah, masuk ke tab “Rencana Evaluasi”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Klik “Tambah Rencana Evaluasi”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Isikan formulir dengan sesuai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Klik “Simpan”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Evaluasi</a:t>
            </a:r>
            <a:endParaRPr/>
          </a:p>
        </p:txBody>
      </p:sp>
      <p:sp>
        <p:nvSpPr>
          <p:cNvPr id="190" name="Google Shape;190;p30"/>
          <p:cNvSpPr txBox="1"/>
          <p:nvPr>
            <p:ph idx="1" type="body"/>
          </p:nvPr>
        </p:nvSpPr>
        <p:spPr>
          <a:xfrm>
            <a:off x="939800" y="1246850"/>
            <a:ext cx="42603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Login ke Neofeeder, isikan sesuai data</a:t>
            </a:r>
            <a:endParaRPr/>
          </a:p>
        </p:txBody>
      </p:sp>
      <p:sp>
        <p:nvSpPr>
          <p:cNvPr id="191" name="Google Shape;191;p30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749" y="1995750"/>
            <a:ext cx="5464249" cy="31477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Evaluasi</a:t>
            </a:r>
            <a:endParaRPr/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939800" y="1246850"/>
            <a:ext cx="42603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Pilih Menu “Perkuliahan” &gt; “Mata Kuliah”</a:t>
            </a:r>
            <a:endParaRPr/>
          </a:p>
        </p:txBody>
      </p:sp>
      <p:sp>
        <p:nvSpPr>
          <p:cNvPr id="199" name="Google Shape;199;p31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0" name="Google Shape;20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0836" y="661300"/>
            <a:ext cx="2296264" cy="4482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1" name="Google Shape;201;p31"/>
          <p:cNvSpPr/>
          <p:nvPr/>
        </p:nvSpPr>
        <p:spPr>
          <a:xfrm rot="1671380">
            <a:off x="5777307" y="250670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31"/>
          <p:cNvSpPr/>
          <p:nvPr/>
        </p:nvSpPr>
        <p:spPr>
          <a:xfrm flipH="1" rot="-1671380">
            <a:off x="7862182" y="303500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71650"/>
            <a:ext cx="9144000" cy="2444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8" name="Google Shape;208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Evaluasi</a:t>
            </a:r>
            <a:endParaRPr/>
          </a:p>
        </p:txBody>
      </p:sp>
      <p:sp>
        <p:nvSpPr>
          <p:cNvPr id="209" name="Google Shape;209;p32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Gunakan </a:t>
            </a:r>
            <a:r>
              <a:rPr i="1" lang="en"/>
              <a:t>search</a:t>
            </a:r>
            <a:r>
              <a:rPr lang="en"/>
              <a:t> untuk mencari mata kuliah yang sesuai</a:t>
            </a:r>
            <a:br>
              <a:rPr lang="en"/>
            </a:br>
            <a:r>
              <a:rPr lang="en"/>
              <a:t>Dapat menggunakan kode mata kuliah atau nama mata kuliah</a:t>
            </a:r>
            <a:endParaRPr/>
          </a:p>
        </p:txBody>
      </p:sp>
      <p:sp>
        <p:nvSpPr>
          <p:cNvPr id="210" name="Google Shape;210;p32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32"/>
          <p:cNvSpPr/>
          <p:nvPr/>
        </p:nvSpPr>
        <p:spPr>
          <a:xfrm rot="1671380">
            <a:off x="6558157" y="2523684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71650"/>
            <a:ext cx="9144000" cy="2444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7" name="Google Shape;217;p3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Evaluasi</a:t>
            </a:r>
            <a:endParaRPr/>
          </a:p>
        </p:txBody>
      </p:sp>
      <p:sp>
        <p:nvSpPr>
          <p:cNvPr id="218" name="Google Shape;218;p33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Klik mata kuliah yang sesuai</a:t>
            </a:r>
            <a:endParaRPr/>
          </a:p>
        </p:txBody>
      </p:sp>
      <p:sp>
        <p:nvSpPr>
          <p:cNvPr id="219" name="Google Shape;219;p33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" name="Google Shape;220;p33"/>
          <p:cNvSpPr/>
          <p:nvPr/>
        </p:nvSpPr>
        <p:spPr>
          <a:xfrm rot="1671380">
            <a:off x="2721757" y="377985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4"/>
          <p:cNvPicPr preferRelativeResize="0"/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2571650"/>
            <a:ext cx="9144000" cy="2444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6" name="Google Shape;226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Evaluasi</a:t>
            </a:r>
            <a:endParaRPr/>
          </a:p>
        </p:txBody>
      </p:sp>
      <p:sp>
        <p:nvSpPr>
          <p:cNvPr id="227" name="Google Shape;227;p34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Klik mata kuliah yang sesuai</a:t>
            </a:r>
            <a:endParaRPr/>
          </a:p>
        </p:txBody>
      </p:sp>
      <p:sp>
        <p:nvSpPr>
          <p:cNvPr id="228" name="Google Shape;228;p34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9" name="Google Shape;229;p34"/>
          <p:cNvPicPr preferRelativeResize="0"/>
          <p:nvPr/>
        </p:nvPicPr>
        <p:blipFill rotWithShape="1">
          <a:blip r:embed="rId4">
            <a:alphaModFix/>
          </a:blip>
          <a:srcRect b="0" l="0" r="6821" t="0"/>
          <a:stretch/>
        </p:blipFill>
        <p:spPr>
          <a:xfrm>
            <a:off x="623400" y="1854650"/>
            <a:ext cx="8520599" cy="32927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Evaluasi</a:t>
            </a:r>
            <a:endParaRPr/>
          </a:p>
        </p:txBody>
      </p:sp>
      <p:sp>
        <p:nvSpPr>
          <p:cNvPr id="235" name="Google Shape;235;p35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/>
              <a:t>Scroll </a:t>
            </a:r>
            <a:r>
              <a:rPr lang="en"/>
              <a:t>ke paling bawah, masuk ke </a:t>
            </a:r>
            <a:r>
              <a:rPr i="1" lang="en"/>
              <a:t>tab </a:t>
            </a:r>
            <a:r>
              <a:rPr lang="en"/>
              <a:t>“Rencana Evaluasi”</a:t>
            </a:r>
            <a:endParaRPr/>
          </a:p>
        </p:txBody>
      </p:sp>
      <p:sp>
        <p:nvSpPr>
          <p:cNvPr id="236" name="Google Shape;236;p35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7" name="Google Shape;23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40075"/>
            <a:ext cx="9144001" cy="24034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8" name="Google Shape;238;p35"/>
          <p:cNvSpPr/>
          <p:nvPr/>
        </p:nvSpPr>
        <p:spPr>
          <a:xfrm flipH="1" rot="-1671380">
            <a:off x="3264957" y="3117834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Klik “Tambah Rencana Evaluasi”</a:t>
            </a:r>
            <a:endParaRPr/>
          </a:p>
        </p:txBody>
      </p:sp>
      <p:sp>
        <p:nvSpPr>
          <p:cNvPr id="244" name="Google Shape;244;p3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Evaluasi</a:t>
            </a:r>
            <a:endParaRPr/>
          </a:p>
        </p:txBody>
      </p:sp>
      <p:sp>
        <p:nvSpPr>
          <p:cNvPr id="245" name="Google Shape;245;p36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6" name="Google Shape;246;p36"/>
          <p:cNvPicPr preferRelativeResize="0"/>
          <p:nvPr/>
        </p:nvPicPr>
        <p:blipFill rotWithShape="1">
          <a:blip r:embed="rId3">
            <a:alphaModFix/>
          </a:blip>
          <a:srcRect b="3035" l="0" r="0" t="0"/>
          <a:stretch/>
        </p:blipFill>
        <p:spPr>
          <a:xfrm>
            <a:off x="0" y="2711500"/>
            <a:ext cx="9144000" cy="2432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7" name="Google Shape;247;p36"/>
          <p:cNvSpPr/>
          <p:nvPr/>
        </p:nvSpPr>
        <p:spPr>
          <a:xfrm rot="1671380">
            <a:off x="6660007" y="357615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7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Isikan formulir dengan sesuai</a:t>
            </a:r>
            <a:endParaRPr/>
          </a:p>
        </p:txBody>
      </p:sp>
      <p:sp>
        <p:nvSpPr>
          <p:cNvPr id="253" name="Google Shape;253;p3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Evaluasi</a:t>
            </a:r>
            <a:endParaRPr/>
          </a:p>
        </p:txBody>
      </p:sp>
      <p:sp>
        <p:nvSpPr>
          <p:cNvPr id="254" name="Google Shape;254;p37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5" name="Google Shape;25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9800" y="1854650"/>
            <a:ext cx="7599224" cy="3288849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Klik “Simpan”</a:t>
            </a:r>
            <a:endParaRPr/>
          </a:p>
        </p:txBody>
      </p:sp>
      <p:sp>
        <p:nvSpPr>
          <p:cNvPr id="261" name="Google Shape;261;p3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Evaluasi</a:t>
            </a:r>
            <a:endParaRPr/>
          </a:p>
        </p:txBody>
      </p:sp>
      <p:sp>
        <p:nvSpPr>
          <p:cNvPr id="262" name="Google Shape;262;p38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3" name="Google Shape;26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9800" y="1859544"/>
            <a:ext cx="7315800" cy="328395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4" name="Google Shape;264;p38"/>
          <p:cNvSpPr/>
          <p:nvPr/>
        </p:nvSpPr>
        <p:spPr>
          <a:xfrm rot="1671380">
            <a:off x="6286557" y="1844684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Pembelajaran</a:t>
            </a:r>
            <a:endParaRPr/>
          </a:p>
        </p:txBody>
      </p:sp>
      <p:sp>
        <p:nvSpPr>
          <p:cNvPr id="270" name="Google Shape;270;p39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/>
              <a:t>Scroll </a:t>
            </a:r>
            <a:r>
              <a:rPr lang="en"/>
              <a:t>ke paling bawah, masuk ke </a:t>
            </a:r>
            <a:r>
              <a:rPr i="1" lang="en"/>
              <a:t>tab </a:t>
            </a:r>
            <a:r>
              <a:rPr lang="en"/>
              <a:t>“Rencana Pembelajaran”</a:t>
            </a:r>
            <a:endParaRPr/>
          </a:p>
        </p:txBody>
      </p:sp>
      <p:sp>
        <p:nvSpPr>
          <p:cNvPr id="271" name="Google Shape;271;p39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7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2" name="Google Shape;27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40075"/>
            <a:ext cx="9144001" cy="24034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73" name="Google Shape;273;p39"/>
          <p:cNvSpPr/>
          <p:nvPr/>
        </p:nvSpPr>
        <p:spPr>
          <a:xfrm flipH="1" rot="2335047">
            <a:off x="1027679" y="3721123"/>
            <a:ext cx="458453" cy="441353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Pembelajaran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40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Klik “Tambah Rencana Pembelajaran”</a:t>
            </a:r>
            <a:endParaRPr/>
          </a:p>
        </p:txBody>
      </p:sp>
      <p:sp>
        <p:nvSpPr>
          <p:cNvPr id="280" name="Google Shape;280;p40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8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1" name="Google Shape;28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40075"/>
            <a:ext cx="9144001" cy="24034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2" name="Google Shape;282;p40"/>
          <p:cNvSpPr/>
          <p:nvPr/>
        </p:nvSpPr>
        <p:spPr>
          <a:xfrm flipH="1" rot="-7926588">
            <a:off x="6534195" y="3297485"/>
            <a:ext cx="458576" cy="44138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1"/>
          <p:cNvSpPr txBox="1"/>
          <p:nvPr>
            <p:ph type="title"/>
          </p:nvPr>
        </p:nvSpPr>
        <p:spPr>
          <a:xfrm>
            <a:off x="311700" y="10745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Rencana Pembelajaran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1"/>
          <p:cNvSpPr txBox="1"/>
          <p:nvPr/>
        </p:nvSpPr>
        <p:spPr>
          <a:xfrm>
            <a:off x="406550" y="715250"/>
            <a:ext cx="6351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10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9" name="Google Shape;28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1950" y="910975"/>
            <a:ext cx="6492049" cy="423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1"/>
          <p:cNvSpPr txBox="1"/>
          <p:nvPr>
            <p:ph idx="1" type="body"/>
          </p:nvPr>
        </p:nvSpPr>
        <p:spPr>
          <a:xfrm>
            <a:off x="914100" y="7152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Isikan formulir dengan sesuai</a:t>
            </a:r>
            <a:endParaRPr/>
          </a:p>
        </p:txBody>
      </p:sp>
      <p:sp>
        <p:nvSpPr>
          <p:cNvPr id="291" name="Google Shape;291;p41"/>
          <p:cNvSpPr/>
          <p:nvPr/>
        </p:nvSpPr>
        <p:spPr>
          <a:xfrm flipH="1" rot="-7926588">
            <a:off x="7009645" y="812560"/>
            <a:ext cx="458576" cy="44138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2"/>
          <p:cNvSpPr txBox="1"/>
          <p:nvPr>
            <p:ph type="title"/>
          </p:nvPr>
        </p:nvSpPr>
        <p:spPr>
          <a:xfrm>
            <a:off x="598100" y="2152349"/>
            <a:ext cx="8222100" cy="228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Komponen Evaluasi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66"/>
              <a:t>melalui menu</a:t>
            </a:r>
            <a:br>
              <a:rPr lang="en"/>
            </a:br>
            <a:r>
              <a:rPr b="1" lang="en"/>
              <a:t>Kelas Perkuliahan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302" name="Google Shape;302;p4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Login ke Neofeeder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Pilih Menu “Perkuliahan” &gt; “Kelas Perkuliahan”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Gunakan </a:t>
            </a:r>
            <a:r>
              <a:rPr i="1" lang="en"/>
              <a:t>search</a:t>
            </a:r>
            <a:r>
              <a:rPr lang="en"/>
              <a:t> dan </a:t>
            </a:r>
            <a:r>
              <a:rPr i="1" lang="en"/>
              <a:t>filter </a:t>
            </a:r>
            <a:r>
              <a:rPr lang="en"/>
              <a:t>untuk mencari mata kuliah yang sesuai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Klik kelas perkuliahan yang sesuai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i="1" lang="en"/>
              <a:t>Scroll</a:t>
            </a:r>
            <a:r>
              <a:rPr lang="en"/>
              <a:t> ke paling bawah, masuk ke tab “Komponen Evaluasi”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Klik “Salin Rencana Evaluasi Master Mata Kuliah”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Jika </a:t>
            </a:r>
            <a:r>
              <a:rPr lang="en"/>
              <a:t>“Salin Rencana Evaluasi Master Mata Kuliah” gagal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Klik “Tambah Komponen Evaluasi”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Isikan formulir dengan sesuai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" sz="1800"/>
              <a:t>Klik “Simpan”</a:t>
            </a:r>
            <a:endParaRPr sz="1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308" name="Google Shape;308;p44"/>
          <p:cNvSpPr txBox="1"/>
          <p:nvPr>
            <p:ph idx="1" type="body"/>
          </p:nvPr>
        </p:nvSpPr>
        <p:spPr>
          <a:xfrm>
            <a:off x="939800" y="1246850"/>
            <a:ext cx="42603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Login ke Neofeeder, isikan sesuai data</a:t>
            </a:r>
            <a:endParaRPr/>
          </a:p>
        </p:txBody>
      </p:sp>
      <p:sp>
        <p:nvSpPr>
          <p:cNvPr id="309" name="Google Shape;309;p44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0" name="Google Shape;31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749" y="1995750"/>
            <a:ext cx="5464249" cy="31477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316" name="Google Shape;316;p45"/>
          <p:cNvSpPr txBox="1"/>
          <p:nvPr>
            <p:ph idx="1" type="body"/>
          </p:nvPr>
        </p:nvSpPr>
        <p:spPr>
          <a:xfrm>
            <a:off x="939800" y="1246850"/>
            <a:ext cx="42603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Pilih Menu “Perkuliahan” &gt; “Mata Kuliah”</a:t>
            </a:r>
            <a:endParaRPr/>
          </a:p>
        </p:txBody>
      </p:sp>
      <p:sp>
        <p:nvSpPr>
          <p:cNvPr id="317" name="Google Shape;317;p45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8" name="Google Shape;318;p45"/>
          <p:cNvPicPr preferRelativeResize="0"/>
          <p:nvPr/>
        </p:nvPicPr>
        <p:blipFill rotWithShape="1">
          <a:blip r:embed="rId3">
            <a:alphaModFix/>
          </a:blip>
          <a:srcRect b="0" l="0" r="0" t="7953"/>
          <a:stretch/>
        </p:blipFill>
        <p:spPr>
          <a:xfrm>
            <a:off x="6100825" y="1017800"/>
            <a:ext cx="2296275" cy="41256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19" name="Google Shape;319;p45"/>
          <p:cNvSpPr/>
          <p:nvPr/>
        </p:nvSpPr>
        <p:spPr>
          <a:xfrm rot="1671380">
            <a:off x="5777307" y="250670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p45"/>
          <p:cNvSpPr/>
          <p:nvPr/>
        </p:nvSpPr>
        <p:spPr>
          <a:xfrm rot="1671380">
            <a:off x="5929707" y="451855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2442127"/>
            <a:ext cx="9144002" cy="274869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26" name="Google Shape;326;p4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327" name="Google Shape;327;p46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Gunakan </a:t>
            </a:r>
            <a:r>
              <a:rPr i="1" lang="en"/>
              <a:t>search</a:t>
            </a:r>
            <a:r>
              <a:rPr lang="en"/>
              <a:t>/</a:t>
            </a:r>
            <a:r>
              <a:rPr i="1" lang="en"/>
              <a:t>filter </a:t>
            </a:r>
            <a:r>
              <a:rPr lang="en"/>
              <a:t>untuk mencari kelas kuliah yang sesuai</a:t>
            </a:r>
            <a:br>
              <a:rPr lang="en"/>
            </a:br>
            <a:r>
              <a:rPr lang="en"/>
              <a:t>Dapat menggunakan kode mata kuliah, atau nama mata kuliah, atau nama pengampu</a:t>
            </a:r>
            <a:endParaRPr/>
          </a:p>
        </p:txBody>
      </p:sp>
      <p:sp>
        <p:nvSpPr>
          <p:cNvPr id="328" name="Google Shape;328;p46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p46"/>
          <p:cNvSpPr/>
          <p:nvPr/>
        </p:nvSpPr>
        <p:spPr>
          <a:xfrm rot="1671380">
            <a:off x="6575132" y="235105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0" name="Google Shape;330;p46"/>
          <p:cNvSpPr/>
          <p:nvPr/>
        </p:nvSpPr>
        <p:spPr>
          <a:xfrm flipH="1" rot="-1671380">
            <a:off x="1482182" y="2743984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2442127"/>
            <a:ext cx="9144002" cy="274869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36" name="Google Shape;336;p4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337" name="Google Shape;337;p47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Klik kelas perkuliahan yang sesuai</a:t>
            </a:r>
            <a:endParaRPr/>
          </a:p>
        </p:txBody>
      </p:sp>
      <p:sp>
        <p:nvSpPr>
          <p:cNvPr id="338" name="Google Shape;338;p47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47"/>
          <p:cNvSpPr/>
          <p:nvPr/>
        </p:nvSpPr>
        <p:spPr>
          <a:xfrm flipH="1" rot="-1671380">
            <a:off x="5063957" y="369460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48"/>
          <p:cNvPicPr preferRelativeResize="0"/>
          <p:nvPr/>
        </p:nvPicPr>
        <p:blipFill>
          <a:blip r:embed="rId3">
            <a:alphaModFix amt="47000"/>
          </a:blip>
          <a:stretch>
            <a:fillRect/>
          </a:stretch>
        </p:blipFill>
        <p:spPr>
          <a:xfrm>
            <a:off x="4" y="2442127"/>
            <a:ext cx="9144002" cy="274869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45" name="Google Shape;345;p4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346" name="Google Shape;346;p48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Klik kelas perkuliahan yang sesuai</a:t>
            </a:r>
            <a:endParaRPr/>
          </a:p>
        </p:txBody>
      </p:sp>
      <p:sp>
        <p:nvSpPr>
          <p:cNvPr id="347" name="Google Shape;347;p48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8" name="Google Shape;348;p48"/>
          <p:cNvPicPr preferRelativeResize="0"/>
          <p:nvPr/>
        </p:nvPicPr>
        <p:blipFill rotWithShape="1">
          <a:blip r:embed="rId4">
            <a:alphaModFix/>
          </a:blip>
          <a:srcRect b="0" l="0" r="8509" t="0"/>
          <a:stretch/>
        </p:blipFill>
        <p:spPr>
          <a:xfrm>
            <a:off x="778275" y="1854650"/>
            <a:ext cx="8365724" cy="3326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400" y="2211500"/>
            <a:ext cx="8520599" cy="2906821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54" name="Google Shape;354;p4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355" name="Google Shape;355;p49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i="1" lang="en"/>
              <a:t>Scroll </a:t>
            </a:r>
            <a:r>
              <a:rPr lang="en"/>
              <a:t>ke paling bawah, masuk ke </a:t>
            </a:r>
            <a:r>
              <a:rPr i="1" lang="en"/>
              <a:t>tab </a:t>
            </a:r>
            <a:r>
              <a:rPr lang="en"/>
              <a:t>“Komponen Evaluasi”</a:t>
            </a:r>
            <a:endParaRPr/>
          </a:p>
        </p:txBody>
      </p:sp>
      <p:sp>
        <p:nvSpPr>
          <p:cNvPr id="356" name="Google Shape;356;p49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7" name="Google Shape;357;p49"/>
          <p:cNvSpPr/>
          <p:nvPr/>
        </p:nvSpPr>
        <p:spPr>
          <a:xfrm flipH="1" rot="-1671380">
            <a:off x="8213257" y="204870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100" y="2452450"/>
            <a:ext cx="8839198" cy="196688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63" name="Google Shape;363;p5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364" name="Google Shape;364;p50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Klik “Salin Rencana Evaluasi Master Mata Kuliah”</a:t>
            </a:r>
            <a:endParaRPr/>
          </a:p>
        </p:txBody>
      </p:sp>
      <p:sp>
        <p:nvSpPr>
          <p:cNvPr id="365" name="Google Shape;365;p50"/>
          <p:cNvSpPr txBox="1"/>
          <p:nvPr/>
        </p:nvSpPr>
        <p:spPr>
          <a:xfrm>
            <a:off x="583250" y="1246850"/>
            <a:ext cx="458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6" name="Google Shape;366;p50"/>
          <p:cNvSpPr/>
          <p:nvPr/>
        </p:nvSpPr>
        <p:spPr>
          <a:xfrm rot="1671380">
            <a:off x="3833657" y="2772134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100" y="2452450"/>
            <a:ext cx="8839198" cy="196688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72" name="Google Shape;372;p5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373" name="Google Shape;373;p51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Klik “Edit Komponen Evaluasi” jika ada yang tidak sesuai</a:t>
            </a:r>
            <a:endParaRPr/>
          </a:p>
        </p:txBody>
      </p:sp>
      <p:sp>
        <p:nvSpPr>
          <p:cNvPr id="374" name="Google Shape;374;p51"/>
          <p:cNvSpPr txBox="1"/>
          <p:nvPr/>
        </p:nvSpPr>
        <p:spPr>
          <a:xfrm>
            <a:off x="430250" y="1246850"/>
            <a:ext cx="611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6a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5" name="Google Shape;375;p51"/>
          <p:cNvSpPr/>
          <p:nvPr/>
        </p:nvSpPr>
        <p:spPr>
          <a:xfrm rot="1671380">
            <a:off x="3833657" y="2772134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76" name="Google Shape;376;p51"/>
          <p:cNvPicPr preferRelativeResize="0"/>
          <p:nvPr/>
        </p:nvPicPr>
        <p:blipFill rotWithShape="1">
          <a:blip r:embed="rId4">
            <a:alphaModFix/>
          </a:blip>
          <a:srcRect b="24323" l="0" r="0" t="0"/>
          <a:stretch/>
        </p:blipFill>
        <p:spPr>
          <a:xfrm>
            <a:off x="178100" y="2452452"/>
            <a:ext cx="8839199" cy="26910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77" name="Google Shape;377;p51"/>
          <p:cNvSpPr/>
          <p:nvPr/>
        </p:nvSpPr>
        <p:spPr>
          <a:xfrm rot="1671380">
            <a:off x="6668507" y="265330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500" y="2083700"/>
            <a:ext cx="7077779" cy="305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83" name="Google Shape;383;p5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384" name="Google Shape;384;p52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Isikan perubahan dengan sesuai, lalu simpan</a:t>
            </a:r>
            <a:endParaRPr/>
          </a:p>
        </p:txBody>
      </p:sp>
      <p:sp>
        <p:nvSpPr>
          <p:cNvPr id="385" name="Google Shape;385;p52"/>
          <p:cNvSpPr txBox="1"/>
          <p:nvPr/>
        </p:nvSpPr>
        <p:spPr>
          <a:xfrm>
            <a:off x="430250" y="1246850"/>
            <a:ext cx="6114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6b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6" name="Google Shape;386;p52"/>
          <p:cNvSpPr/>
          <p:nvPr/>
        </p:nvSpPr>
        <p:spPr>
          <a:xfrm rot="1671380">
            <a:off x="6244132" y="201240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100" y="2452450"/>
            <a:ext cx="8839198" cy="196688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92" name="Google Shape;392;p5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393" name="Google Shape;393;p53"/>
          <p:cNvSpPr txBox="1"/>
          <p:nvPr>
            <p:ph idx="1" type="body"/>
          </p:nvPr>
        </p:nvSpPr>
        <p:spPr>
          <a:xfrm>
            <a:off x="939800" y="1246850"/>
            <a:ext cx="7315800" cy="13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Jika “Salin Rencana Evaluasi Master Mata Kuliah” gagal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Klik “Tambah Komponen Evaluasi”</a:t>
            </a:r>
            <a:endParaRPr/>
          </a:p>
        </p:txBody>
      </p:sp>
      <p:sp>
        <p:nvSpPr>
          <p:cNvPr id="394" name="Google Shape;394;p53"/>
          <p:cNvSpPr txBox="1"/>
          <p:nvPr/>
        </p:nvSpPr>
        <p:spPr>
          <a:xfrm>
            <a:off x="447025" y="1246850"/>
            <a:ext cx="594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7a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5" name="Google Shape;395;p53"/>
          <p:cNvSpPr/>
          <p:nvPr/>
        </p:nvSpPr>
        <p:spPr>
          <a:xfrm rot="1671380">
            <a:off x="6413882" y="2772134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401" name="Google Shape;401;p54"/>
          <p:cNvSpPr txBox="1"/>
          <p:nvPr>
            <p:ph idx="1" type="body"/>
          </p:nvPr>
        </p:nvSpPr>
        <p:spPr>
          <a:xfrm>
            <a:off x="939800" y="1246850"/>
            <a:ext cx="7315800" cy="64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Isikan formulir dengan sesuai</a:t>
            </a:r>
            <a:endParaRPr/>
          </a:p>
        </p:txBody>
      </p:sp>
      <p:pic>
        <p:nvPicPr>
          <p:cNvPr id="402" name="Google Shape;40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488" y="2083700"/>
            <a:ext cx="7049027" cy="305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03" name="Google Shape;403;p54"/>
          <p:cNvSpPr txBox="1"/>
          <p:nvPr/>
        </p:nvSpPr>
        <p:spPr>
          <a:xfrm>
            <a:off x="447025" y="1246850"/>
            <a:ext cx="594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7b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Panduan Mengisi Komponen Evaluasi</a:t>
            </a:r>
            <a:endParaRPr/>
          </a:p>
        </p:txBody>
      </p:sp>
      <p:sp>
        <p:nvSpPr>
          <p:cNvPr id="409" name="Google Shape;409;p55"/>
          <p:cNvSpPr txBox="1"/>
          <p:nvPr>
            <p:ph idx="1" type="body"/>
          </p:nvPr>
        </p:nvSpPr>
        <p:spPr>
          <a:xfrm>
            <a:off x="939800" y="1246850"/>
            <a:ext cx="7315800" cy="64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Klik “Simpan”</a:t>
            </a:r>
            <a:endParaRPr/>
          </a:p>
        </p:txBody>
      </p:sp>
      <p:pic>
        <p:nvPicPr>
          <p:cNvPr id="410" name="Google Shape;41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488" y="2083700"/>
            <a:ext cx="7049027" cy="305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1" name="Google Shape;41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500" y="2083700"/>
            <a:ext cx="7077779" cy="305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12" name="Google Shape;412;p55"/>
          <p:cNvSpPr/>
          <p:nvPr/>
        </p:nvSpPr>
        <p:spPr>
          <a:xfrm rot="1671380">
            <a:off x="6312032" y="2048809"/>
            <a:ext cx="458421" cy="44137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3" name="Google Shape;413;p55"/>
          <p:cNvSpPr txBox="1"/>
          <p:nvPr/>
        </p:nvSpPr>
        <p:spPr>
          <a:xfrm>
            <a:off x="447025" y="1246850"/>
            <a:ext cx="594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7c</a:t>
            </a:r>
            <a:endParaRPr b="1" sz="2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8488" y="318238"/>
            <a:ext cx="4507025" cy="450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