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D/rjfhyv840oS/wWDmQlz0bD4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f883414dd2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f883414dd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6200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19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175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9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" name="Google Shape;18;p19"/>
          <p:cNvGrpSpPr/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9" name="Google Shape;19;p19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19"/>
          <p:cNvSpPr txBox="1"/>
          <p:nvPr>
            <p:ph type="ctrTitle"/>
          </p:nvPr>
        </p:nvSpPr>
        <p:spPr>
          <a:xfrm>
            <a:off x="788670" y="1432223"/>
            <a:ext cx="759333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  <a:defRPr b="0" sz="64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" type="subTitle"/>
          </p:nvPr>
        </p:nvSpPr>
        <p:spPr>
          <a:xfrm>
            <a:off x="802386" y="4389120"/>
            <a:ext cx="5918454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b="0" sz="1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None/>
              <a:defRPr sz="1800"/>
            </a:lvl9pPr>
          </a:lstStyle>
          <a:p/>
        </p:txBody>
      </p:sp>
      <p:sp>
        <p:nvSpPr>
          <p:cNvPr id="23" name="Google Shape;23;p19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1" type="ftr"/>
          </p:nvPr>
        </p:nvSpPr>
        <p:spPr>
          <a:xfrm>
            <a:off x="812805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2" type="sldNum"/>
          </p:nvPr>
        </p:nvSpPr>
        <p:spPr>
          <a:xfrm>
            <a:off x="7244280" y="4227195"/>
            <a:ext cx="895401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rotWithShape="1">
            <a:blip r:embed="rId2">
              <a:alphaModFix amt="8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1"/>
          <p:cNvSpPr txBox="1"/>
          <p:nvPr>
            <p:ph type="title"/>
          </p:nvPr>
        </p:nvSpPr>
        <p:spPr>
          <a:xfrm>
            <a:off x="1625346" y="1225296"/>
            <a:ext cx="696087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  <a:defRPr b="0"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1624330" y="5020056"/>
            <a:ext cx="67894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None/>
              <a:defRPr b="0" sz="1800">
                <a:solidFill>
                  <a:srgbClr val="194A5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19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1"/>
          <p:cNvSpPr txBox="1"/>
          <p:nvPr>
            <p:ph idx="10" type="dt"/>
          </p:nvPr>
        </p:nvSpPr>
        <p:spPr>
          <a:xfrm>
            <a:off x="6445251" y="6272785"/>
            <a:ext cx="19832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1" type="ftr"/>
          </p:nvPr>
        </p:nvSpPr>
        <p:spPr>
          <a:xfrm>
            <a:off x="1636099" y="6272784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8" name="Google Shape;38;p21"/>
          <p:cNvGrpSpPr/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39" name="Google Shape;39;p21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" name="Google Shape;41;p21"/>
          <p:cNvSpPr txBox="1"/>
          <p:nvPr>
            <p:ph idx="12" type="sldNum"/>
          </p:nvPr>
        </p:nvSpPr>
        <p:spPr>
          <a:xfrm>
            <a:off x="645450" y="2508607"/>
            <a:ext cx="891224" cy="720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algn="ctr">
              <a:spcBef>
                <a:spcPts val="0"/>
              </a:spcBef>
              <a:buNone/>
              <a:defRPr b="1" i="0" sz="28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2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" type="body"/>
          </p:nvPr>
        </p:nvSpPr>
        <p:spPr>
          <a:xfrm>
            <a:off x="685800" y="2194560"/>
            <a:ext cx="365760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45" name="Google Shape;45;p22"/>
          <p:cNvSpPr txBox="1"/>
          <p:nvPr>
            <p:ph idx="2" type="body"/>
          </p:nvPr>
        </p:nvSpPr>
        <p:spPr>
          <a:xfrm>
            <a:off x="4792218" y="2194560"/>
            <a:ext cx="3657600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" type="body"/>
          </p:nvPr>
        </p:nvSpPr>
        <p:spPr>
          <a:xfrm>
            <a:off x="685800" y="2048256"/>
            <a:ext cx="3657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266F8B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2" name="Google Shape;52;p23"/>
          <p:cNvSpPr txBox="1"/>
          <p:nvPr>
            <p:ph idx="2" type="body"/>
          </p:nvPr>
        </p:nvSpPr>
        <p:spPr>
          <a:xfrm>
            <a:off x="685800" y="2743200"/>
            <a:ext cx="3657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3" name="Google Shape;53;p23"/>
          <p:cNvSpPr txBox="1"/>
          <p:nvPr>
            <p:ph idx="3" type="body"/>
          </p:nvPr>
        </p:nvSpPr>
        <p:spPr>
          <a:xfrm>
            <a:off x="4820793" y="2048256"/>
            <a:ext cx="3657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None/>
              <a:defRPr b="1" sz="2000">
                <a:solidFill>
                  <a:srgbClr val="266F8B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None/>
              <a:defRPr b="1" sz="1600"/>
            </a:lvl9pPr>
          </a:lstStyle>
          <a:p/>
        </p:txBody>
      </p:sp>
      <p:sp>
        <p:nvSpPr>
          <p:cNvPr id="54" name="Google Shape;54;p23"/>
          <p:cNvSpPr txBox="1"/>
          <p:nvPr>
            <p:ph idx="4" type="body"/>
          </p:nvPr>
        </p:nvSpPr>
        <p:spPr>
          <a:xfrm>
            <a:off x="4820793" y="2743200"/>
            <a:ext cx="3657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55" name="Google Shape;55;p23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4A5D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26"/>
          <p:cNvSpPr txBox="1"/>
          <p:nvPr>
            <p:ph type="title"/>
          </p:nvPr>
        </p:nvSpPr>
        <p:spPr>
          <a:xfrm>
            <a:off x="6412230" y="685800"/>
            <a:ext cx="24003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ckwell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>
            <a:off x="628650" y="685800"/>
            <a:ext cx="5033772" cy="502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  <a:defRPr sz="2000"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 sz="1800"/>
            </a:lvl2pPr>
            <a:lvl3pPr indent="-31496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3pPr>
            <a:lvl4pPr indent="-31496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4pPr>
            <a:lvl5pPr indent="-31496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5pPr>
            <a:lvl6pPr indent="-31496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6pPr>
            <a:lvl7pPr indent="-31496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7pPr>
            <a:lvl8pPr indent="-314959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360"/>
              <a:buChar char="▪"/>
              <a:defRPr sz="1600"/>
            </a:lvl8pPr>
            <a:lvl9pPr indent="-314959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360"/>
              <a:buChar char="▪"/>
              <a:defRPr sz="1600"/>
            </a:lvl9pPr>
          </a:lstStyle>
          <a:p/>
        </p:txBody>
      </p:sp>
      <p:sp>
        <p:nvSpPr>
          <p:cNvPr id="71" name="Google Shape;71;p26"/>
          <p:cNvSpPr txBox="1"/>
          <p:nvPr>
            <p:ph idx="2" type="body"/>
          </p:nvPr>
        </p:nvSpPr>
        <p:spPr>
          <a:xfrm>
            <a:off x="6412230" y="2423160"/>
            <a:ext cx="24003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48"/>
              <a:buNone/>
              <a:defRPr sz="1350">
                <a:solidFill>
                  <a:srgbClr val="194A5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grpSp>
        <p:nvGrpSpPr>
          <p:cNvPr id="72" name="Google Shape;72;p26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73" name="Google Shape;73;p26"/>
            <p:cNvSpPr/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6"/>
            <p:cNvSpPr/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rotWithShape="1">
            <a:blip r:embed="rId2">
              <a:alphaModFix amt="60000"/>
            </a:blip>
            <a:tile algn="ctr" flip="xy" tx="0" sx="92000" ty="-704850" sy="89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27"/>
          <p:cNvSpPr txBox="1"/>
          <p:nvPr>
            <p:ph type="title"/>
          </p:nvPr>
        </p:nvSpPr>
        <p:spPr>
          <a:xfrm>
            <a:off x="6412230" y="685800"/>
            <a:ext cx="24003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ckwell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/>
          <p:nvPr>
            <p:ph idx="2" type="pic"/>
          </p:nvPr>
        </p:nvSpPr>
        <p:spPr>
          <a:xfrm>
            <a:off x="0" y="0"/>
            <a:ext cx="6227805" cy="6858000"/>
          </a:xfrm>
          <a:prstGeom prst="rect">
            <a:avLst/>
          </a:prstGeom>
          <a:solidFill>
            <a:srgbClr val="D5D2DC"/>
          </a:solidFill>
          <a:ln>
            <a:noFill/>
          </a:ln>
        </p:spPr>
      </p:sp>
      <p:sp>
        <p:nvSpPr>
          <p:cNvPr id="82" name="Google Shape;82;p27"/>
          <p:cNvSpPr txBox="1"/>
          <p:nvPr>
            <p:ph idx="1" type="body"/>
          </p:nvPr>
        </p:nvSpPr>
        <p:spPr>
          <a:xfrm>
            <a:off x="6412230" y="2423160"/>
            <a:ext cx="24003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48"/>
              <a:buNone/>
              <a:defRPr sz="1350">
                <a:solidFill>
                  <a:srgbClr val="194A5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765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765"/>
              <a:buNone/>
              <a:defRPr sz="900"/>
            </a:lvl9pPr>
          </a:lstStyle>
          <a:p/>
        </p:txBody>
      </p:sp>
      <p:grpSp>
        <p:nvGrpSpPr>
          <p:cNvPr id="83" name="Google Shape;83;p27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4" name="Google Shape;84;p27"/>
            <p:cNvSpPr/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rotWithShape="1">
              <a:blip r:embed="rId3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7"/>
            <p:cNvSpPr/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" name="Google Shape;86;p27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7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8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8"/>
          <p:cNvSpPr txBox="1"/>
          <p:nvPr>
            <p:ph idx="1" type="body"/>
          </p:nvPr>
        </p:nvSpPr>
        <p:spPr>
          <a:xfrm rot="5400000">
            <a:off x="2546604" y="260604"/>
            <a:ext cx="4050792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1" name="Google Shape;91;p28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8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8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/>
          <p:nvPr>
            <p:ph type="title"/>
          </p:nvPr>
        </p:nvSpPr>
        <p:spPr>
          <a:xfrm rot="5400000">
            <a:off x="4681538" y="2395538"/>
            <a:ext cx="5638800" cy="1914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9"/>
          <p:cNvSpPr txBox="1"/>
          <p:nvPr>
            <p:ph idx="1" type="body"/>
          </p:nvPr>
        </p:nvSpPr>
        <p:spPr>
          <a:xfrm rot="5400000">
            <a:off x="795338" y="538163"/>
            <a:ext cx="5638800" cy="562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30"/>
              <a:buChar char="▪"/>
              <a:defRPr/>
            </a:lvl1pPr>
            <a:lvl2pPr indent="-325755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2pPr>
            <a:lvl3pPr indent="-325755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3pPr>
            <a:lvl4pPr indent="-325755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4pPr>
            <a:lvl5pPr indent="-325754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5pPr>
            <a:lvl6pPr indent="-325754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6pPr>
            <a:lvl7pPr indent="-325754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7pPr>
            <a:lvl8pPr indent="-325754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30"/>
              <a:buChar char="▪"/>
              <a:defRPr/>
            </a:lvl8pPr>
            <a:lvl9pPr indent="-325754" lvl="8" marL="41148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530"/>
              <a:buChar char="▪"/>
              <a:defRPr/>
            </a:lvl9pPr>
          </a:lstStyle>
          <a:p/>
        </p:txBody>
      </p:sp>
      <p:sp>
        <p:nvSpPr>
          <p:cNvPr id="97" name="Google Shape;97;p29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9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8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7" name="Google Shape;7;p18"/>
            <p:cNvSpPr/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rotWithShape="1">
              <a:blip r:embed="rId1">
                <a:alphaModFix/>
              </a:blip>
              <a:tile algn="tl" flip="none" tx="50800" sx="85000" ty="0" sy="85000"/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8"/>
            <p:cNvSpPr/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" name="Google Shape;9;p18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  <a:defRPr b="0" i="0" sz="4200" u="none" cap="none" strike="noStrike">
                <a:latin typeface="Rockwell"/>
                <a:ea typeface="Rockwell"/>
                <a:cs typeface="Rockwell"/>
                <a:sym typeface="Rockwel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8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655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6F8B"/>
              </a:buClr>
              <a:buSzPts val="17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25755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53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96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96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96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96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96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959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959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266F8B"/>
              </a:buClr>
              <a:buSzPts val="13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0" type="dt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194A5D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1" type="ftr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194A5D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2" type="sldNum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ctr">
              <a:spcBef>
                <a:spcPts val="0"/>
              </a:spcBef>
              <a:buNone/>
              <a:defRPr b="1" i="0" sz="1100" u="none" cap="none" strike="noStrike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>
            <p:ph type="ctrTitle"/>
          </p:nvPr>
        </p:nvSpPr>
        <p:spPr>
          <a:xfrm>
            <a:off x="788670" y="1432223"/>
            <a:ext cx="7593330" cy="3035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ckwell"/>
              <a:buNone/>
            </a:pPr>
            <a:r>
              <a:rPr lang="en-US" sz="4700"/>
              <a:t>PANDUAN PENGECEKAN DATA MAHASISWA MELALUI APLIKASI</a:t>
            </a:r>
            <a:br>
              <a:rPr lang="en-US" sz="4700"/>
            </a:br>
            <a:r>
              <a:rPr b="1" lang="en-US" sz="6500"/>
              <a:t>SATUDIKTI</a:t>
            </a:r>
            <a:endParaRPr b="1" sz="6500"/>
          </a:p>
        </p:txBody>
      </p:sp>
      <p:sp>
        <p:nvSpPr>
          <p:cNvPr id="105" name="Google Shape;105;p1"/>
          <p:cNvSpPr txBox="1"/>
          <p:nvPr>
            <p:ph idx="1" type="subTitle"/>
          </p:nvPr>
        </p:nvSpPr>
        <p:spPr>
          <a:xfrm>
            <a:off x="802386" y="4389120"/>
            <a:ext cx="5918454" cy="1069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/>
              <a:t>UPPPD Universitas Udayana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f883414dd2_0_5"/>
          <p:cNvSpPr txBox="1"/>
          <p:nvPr>
            <p:ph idx="1" type="body"/>
          </p:nvPr>
        </p:nvSpPr>
        <p:spPr>
          <a:xfrm>
            <a:off x="685800" y="988323"/>
            <a:ext cx="7772400" cy="5184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Q: 	Mengapa data mahasiswa harus dicek?</a:t>
            </a:r>
            <a:endParaRPr sz="2300"/>
          </a:p>
          <a:p>
            <a:pPr indent="-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A: 	Untuk memastikan bahwa seluruh data sudah tersinkronisasi ke PDDikti, baik dari data pokok maupun data per semester</a:t>
            </a:r>
            <a:endParaRPr sz="2300"/>
          </a:p>
          <a:p>
            <a:pPr indent="-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-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Q:	Mengapa data harus tersinkronisasi? Apakah tidak cukup tersimpan di SIMAK saja?</a:t>
            </a:r>
            <a:endParaRPr sz="2300"/>
          </a:p>
          <a:p>
            <a:pPr indent="-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/>
              <a:t>A:	Data harus tersinkronisasi ke PDDikti agar nanti ketika kelulusan, mahasiswa dapat memperoleh PISN (</a:t>
            </a:r>
            <a:r>
              <a:rPr lang="en-US" sz="2300"/>
              <a:t>Penomoran</a:t>
            </a:r>
            <a:r>
              <a:rPr lang="en-US" sz="2300"/>
              <a:t> Ijazah dan Sertifikat Nasional). Tidak memperoleh PISN artinya tidak memperoleh ijazah/sertifikat kompetensi</a:t>
            </a:r>
            <a:endParaRPr sz="2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OUTLINE</a:t>
            </a:r>
            <a:endParaRPr/>
          </a:p>
        </p:txBody>
      </p:sp>
      <p:grpSp>
        <p:nvGrpSpPr>
          <p:cNvPr id="116" name="Google Shape;116;p2"/>
          <p:cNvGrpSpPr/>
          <p:nvPr/>
        </p:nvGrpSpPr>
        <p:grpSpPr>
          <a:xfrm>
            <a:off x="2245677" y="2120900"/>
            <a:ext cx="4658995" cy="4051300"/>
            <a:chOff x="2699702" y="0"/>
            <a:chExt cx="4658995" cy="4051300"/>
          </a:xfrm>
        </p:grpSpPr>
        <p:sp>
          <p:nvSpPr>
            <p:cNvPr id="117" name="Google Shape;117;p2"/>
            <p:cNvSpPr/>
            <p:nvPr/>
          </p:nvSpPr>
          <p:spPr>
            <a:xfrm>
              <a:off x="2699702" y="0"/>
              <a:ext cx="4051300" cy="4051300"/>
            </a:xfrm>
            <a:prstGeom prst="triangle">
              <a:avLst>
                <a:gd fmla="val 50000" name="adj"/>
              </a:avLst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4725352" y="405525"/>
              <a:ext cx="2633345" cy="1440110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4795652" y="475825"/>
              <a:ext cx="2492745" cy="129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Panduan Pengecekan Data</a:t>
              </a:r>
              <a:endParaRPr b="0" i="0" sz="2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725352" y="2025650"/>
              <a:ext cx="2633345" cy="1440110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4795652" y="2095950"/>
              <a:ext cx="2492745" cy="1299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Tindak Lanjut Jika Ditemukan Data Tidak Sesuai</a:t>
              </a:r>
              <a:endParaRPr b="0" i="0" sz="2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 txBox="1"/>
          <p:nvPr>
            <p:ph type="title"/>
          </p:nvPr>
        </p:nvSpPr>
        <p:spPr>
          <a:xfrm>
            <a:off x="1625346" y="1225296"/>
            <a:ext cx="696087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27" name="Google Shape;127;p3"/>
          <p:cNvSpPr txBox="1"/>
          <p:nvPr>
            <p:ph idx="1" type="body"/>
          </p:nvPr>
        </p:nvSpPr>
        <p:spPr>
          <a:xfrm>
            <a:off x="1624330" y="5020056"/>
            <a:ext cx="67894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/>
              <a:t>UPPPD Universitas Udayana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33" name="Google Shape;133;p4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Mengunduh aplikasi SatuDikti melalui Play Store atau App Store</a:t>
            </a:r>
            <a:endParaRPr/>
          </a:p>
        </p:txBody>
      </p:sp>
      <p:pic>
        <p:nvPicPr>
          <p:cNvPr id="134" name="Google Shape;134;p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5677" l="0" r="0" t="4102"/>
          <a:stretch/>
        </p:blipFill>
        <p:spPr>
          <a:xfrm>
            <a:off x="5369442" y="1735653"/>
            <a:ext cx="2504042" cy="489482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1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Masuk ke dalam aplikasi SatuDikti, dan langsung menuju halaman PDDikti</a:t>
            </a:r>
            <a:endParaRPr/>
          </a:p>
        </p:txBody>
      </p:sp>
      <p:sp>
        <p:nvSpPr>
          <p:cNvPr id="142" name="Google Shape;142;p5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2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0963" y="1734473"/>
            <a:ext cx="2261000" cy="48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/>
          <p:nvPr/>
        </p:nvSpPr>
        <p:spPr>
          <a:xfrm>
            <a:off x="6621463" y="3944679"/>
            <a:ext cx="491718" cy="552893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50" name="Google Shape;150;p6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Tampilan akan seperti gambar di samping. Silahkan langsung mencari nama/NIM mahasiswa pada bagian pencarian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3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52" name="Google Shape;15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9494" y="1734473"/>
            <a:ext cx="2261000" cy="489600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/>
          <p:nvPr/>
        </p:nvSpPr>
        <p:spPr>
          <a:xfrm>
            <a:off x="5479494" y="4764026"/>
            <a:ext cx="1952664" cy="392766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Tampilan akan seperti gambar di samping. Silahkan langsung mencari nama/NIM mahasiswa pada bagian pencarian</a:t>
            </a:r>
            <a:endParaRPr/>
          </a:p>
        </p:txBody>
      </p:sp>
      <p:sp>
        <p:nvSpPr>
          <p:cNvPr id="160" name="Google Shape;160;p7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3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9492" y="1734473"/>
            <a:ext cx="2261002" cy="4896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67" name="Google Shape;167;p8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Pastikan bahwa hasil pencarian sesuai. Cek untuk nama, universitas, program studi, dan NIM yang sesuai. Klik nama mahasiswa dengan data diri yang sesuai</a:t>
            </a:r>
            <a:endParaRPr/>
          </a:p>
        </p:txBody>
      </p:sp>
      <p:sp>
        <p:nvSpPr>
          <p:cNvPr id="168" name="Google Shape;168;p8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4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9492" y="1734473"/>
            <a:ext cx="2261002" cy="489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9492" y="1734472"/>
            <a:ext cx="2261002" cy="4896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76" name="Google Shape;176;p9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Halaman tampilan mahasiswa akan seperti gambar di samping. Pastikan semua detail tepat, terutama status mahasiswa saat ini.</a:t>
            </a:r>
            <a:endParaRPr/>
          </a:p>
        </p:txBody>
      </p:sp>
      <p:sp>
        <p:nvSpPr>
          <p:cNvPr id="177" name="Google Shape;177;p9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5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78" name="Google Shape;17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9492" y="1734473"/>
            <a:ext cx="2261002" cy="489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9492" y="1734472"/>
            <a:ext cx="2261002" cy="4896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85" name="Google Shape;185;p10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Pilih riwayat status kuliah dengan menggeser halaman ke samping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6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87" name="Google Shape;1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9492" y="1734473"/>
            <a:ext cx="2261002" cy="489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9492" y="1734472"/>
            <a:ext cx="2261002" cy="489600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0"/>
          <p:cNvSpPr/>
          <p:nvPr/>
        </p:nvSpPr>
        <p:spPr>
          <a:xfrm>
            <a:off x="6146683" y="4072909"/>
            <a:ext cx="934601" cy="275807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PANDUAN PENGECEKAN DATA</a:t>
            </a:r>
            <a:endParaRPr/>
          </a:p>
        </p:txBody>
      </p:sp>
      <p:sp>
        <p:nvSpPr>
          <p:cNvPr id="195" name="Google Shape;195;p11"/>
          <p:cNvSpPr txBox="1"/>
          <p:nvPr>
            <p:ph idx="1" type="body"/>
          </p:nvPr>
        </p:nvSpPr>
        <p:spPr>
          <a:xfrm>
            <a:off x="685800" y="2093976"/>
            <a:ext cx="3657600" cy="33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/>
              <a:t>Pastikan status, total SKS, IPK, dan IPS sesuai dengan data seharusnya.</a:t>
            </a:r>
            <a:endParaRPr/>
          </a:p>
        </p:txBody>
      </p:sp>
      <p:sp>
        <p:nvSpPr>
          <p:cNvPr id="196" name="Google Shape;196;p11"/>
          <p:cNvSpPr txBox="1"/>
          <p:nvPr/>
        </p:nvSpPr>
        <p:spPr>
          <a:xfrm>
            <a:off x="101084" y="2093976"/>
            <a:ext cx="7230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97" name="Google Shape;1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9492" y="1734473"/>
            <a:ext cx="2261002" cy="489600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/>
          <p:nvPr/>
        </p:nvSpPr>
        <p:spPr>
          <a:xfrm>
            <a:off x="6146683" y="4072909"/>
            <a:ext cx="934601" cy="275807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99" name="Google Shape;19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9492" y="1734472"/>
            <a:ext cx="2261002" cy="4896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/>
          <p:nvPr>
            <p:ph type="title"/>
          </p:nvPr>
        </p:nvSpPr>
        <p:spPr>
          <a:xfrm>
            <a:off x="1625346" y="1225296"/>
            <a:ext cx="6960870" cy="3520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Font typeface="Rockwell"/>
              <a:buNone/>
            </a:pPr>
            <a:r>
              <a:rPr lang="en-US"/>
              <a:t>TINDAK LANJUT JIKA DITEMUKAN DATA TIDAK SESUAI</a:t>
            </a:r>
            <a:endParaRPr/>
          </a:p>
        </p:txBody>
      </p:sp>
      <p:sp>
        <p:nvSpPr>
          <p:cNvPr id="205" name="Google Shape;205;p12"/>
          <p:cNvSpPr txBox="1"/>
          <p:nvPr>
            <p:ph idx="1" type="body"/>
          </p:nvPr>
        </p:nvSpPr>
        <p:spPr>
          <a:xfrm>
            <a:off x="1624330" y="5020056"/>
            <a:ext cx="67894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/>
              <a:t>UPPPD Universitas Udayana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TINDAK LANJUT JIKA DITEMUKAN DATA TIDAK SESUAI</a:t>
            </a:r>
            <a:endParaRPr/>
          </a:p>
        </p:txBody>
      </p:sp>
      <p:grpSp>
        <p:nvGrpSpPr>
          <p:cNvPr id="211" name="Google Shape;211;p13"/>
          <p:cNvGrpSpPr/>
          <p:nvPr/>
        </p:nvGrpSpPr>
        <p:grpSpPr>
          <a:xfrm>
            <a:off x="-3894167" y="1418677"/>
            <a:ext cx="12297380" cy="5455747"/>
            <a:chOff x="-4579967" y="-702223"/>
            <a:chExt cx="12297380" cy="5455747"/>
          </a:xfrm>
        </p:grpSpPr>
        <p:sp>
          <p:nvSpPr>
            <p:cNvPr id="212" name="Google Shape;212;p13"/>
            <p:cNvSpPr/>
            <p:nvPr/>
          </p:nvSpPr>
          <p:spPr>
            <a:xfrm>
              <a:off x="-4579967" y="-702223"/>
              <a:ext cx="5455747" cy="5455747"/>
            </a:xfrm>
            <a:prstGeom prst="blockArc">
              <a:avLst>
                <a:gd fmla="val 18900000" name="adj1"/>
                <a:gd fmla="val 2700000" name="adj2"/>
                <a:gd fmla="val 396" name="adj3"/>
              </a:avLst>
            </a:prstGeom>
            <a:noFill/>
            <a:ln cap="flat" cmpd="sng" w="12700">
              <a:solidFill>
                <a:srgbClr val="26749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458718" y="311463"/>
              <a:ext cx="7258695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3"/>
            <p:cNvSpPr txBox="1"/>
            <p:nvPr/>
          </p:nvSpPr>
          <p:spPr>
            <a:xfrm>
              <a:off x="458718" y="311463"/>
              <a:ext cx="7258695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Data tidak ditemukan sama sekali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69186" y="23355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16043" y="1246503"/>
              <a:ext cx="6901370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3"/>
            <p:cNvSpPr txBox="1"/>
            <p:nvPr/>
          </p:nvSpPr>
          <p:spPr>
            <a:xfrm>
              <a:off x="816043" y="1246503"/>
              <a:ext cx="6901370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Data diri mahasiswa keliru (nama, NIM, status mahasiswa saat ini, dsb)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426511" y="116859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816043" y="2181544"/>
              <a:ext cx="6901370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3"/>
            <p:cNvSpPr txBox="1"/>
            <p:nvPr/>
          </p:nvSpPr>
          <p:spPr>
            <a:xfrm>
              <a:off x="816043" y="2181544"/>
              <a:ext cx="6901370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Status keluar mahasiswa salah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426511" y="210363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458718" y="3116584"/>
              <a:ext cx="7258695" cy="623251"/>
            </a:xfrm>
            <a:prstGeom prst="rect">
              <a:avLst/>
            </a:prstGeom>
            <a:solidFill>
              <a:srgbClr val="3194BA"/>
            </a:solidFill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3"/>
            <p:cNvSpPr txBox="1"/>
            <p:nvPr/>
          </p:nvSpPr>
          <p:spPr>
            <a:xfrm>
              <a:off x="458718" y="3116584"/>
              <a:ext cx="7258695" cy="6232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8250" lIns="494700" spcFirstLastPara="1" rIns="48250" wrap="square" tIns="48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Rockwell"/>
                <a:buNone/>
              </a:pPr>
              <a:r>
                <a:rPr lang="en-US" sz="19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IPK/IPS/SKS mahasiswa salah</a:t>
              </a:r>
              <a:endParaRPr sz="19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69186" y="3038677"/>
              <a:ext cx="779064" cy="77906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3194B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DATA TIDAK DITEMUKAN SAMA SEKALI</a:t>
            </a:r>
            <a:endParaRPr/>
          </a:p>
        </p:txBody>
      </p:sp>
      <p:sp>
        <p:nvSpPr>
          <p:cNvPr id="230" name="Google Shape;230;p14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Artinya data mahasiwa </a:t>
            </a:r>
            <a:r>
              <a:rPr b="1" lang="en-US"/>
              <a:t>sejak awal kuliah hanya terdaftar di SIMAK</a:t>
            </a:r>
            <a:r>
              <a:rPr lang="en-US"/>
              <a:t>, namun tidak tersinkronisasi ke PDDikti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Melaporkan ke </a:t>
            </a:r>
            <a:r>
              <a:rPr b="1" lang="en-US" sz="2000"/>
              <a:t>operator akademik program studi </a:t>
            </a:r>
            <a:r>
              <a:rPr lang="en-US" sz="2000"/>
              <a:t>untuk melakukan pembukaan periode semester lama. Sampaikan bahwa data mahasiswa tidak ada sama sekali.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Sampaikan ke operator bahwa periode </a:t>
            </a:r>
            <a:r>
              <a:rPr b="1" lang="en-US" sz="2000"/>
              <a:t>semester yang diusulkan untuk dibuka adalah semester awal sejak kuliah, sampai semester terakhir mahasiswa </a:t>
            </a:r>
            <a:r>
              <a:rPr lang="en-US" sz="2000"/>
              <a:t>(semester sekarang jika belum lulus)</a:t>
            </a:r>
            <a:endParaRPr sz="2000"/>
          </a:p>
          <a:p>
            <a:pPr indent="-74929" lvl="0" marL="18288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DATA DIRI MAHASISWA KELIRU</a:t>
            </a:r>
            <a:endParaRPr/>
          </a:p>
        </p:txBody>
      </p:sp>
      <p:sp>
        <p:nvSpPr>
          <p:cNvPr id="236" name="Google Shape;236;p15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Terdapat ketidaksesuaian data antara biodata diri (nama, NIM, jenis kelamin, dsb).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Langsung menuju ke </a:t>
            </a:r>
            <a:r>
              <a:rPr b="1" lang="en-US" sz="2000"/>
              <a:t>bagian akademik rektorat</a:t>
            </a:r>
            <a:r>
              <a:rPr lang="en-US" sz="2000"/>
              <a:t>, sampaikan ingin melakukan </a:t>
            </a:r>
            <a:r>
              <a:rPr b="1" lang="en-US" sz="2000"/>
              <a:t>perbaikan data pokok mahasiswa</a:t>
            </a:r>
            <a:endParaRPr b="1"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Bawa KTP/KK/dokumen pendukung asli untuk divalidasi oleh pihak akademik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Apabila perbaikan data sudah selesai dilakukan, baru melapor ke operator program studi untuk perbaikan data melalui SIMAK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b="1" lang="en-US" sz="2000"/>
              <a:t>Jangan melapor ke program studi terlebih dahulu</a:t>
            </a:r>
            <a:r>
              <a:rPr lang="en-US" sz="2000"/>
              <a:t>, karena perbaikan harus di PDDikti terlebih dahulu</a:t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STATUS KELUAR MAHASISWA SALAH</a:t>
            </a:r>
            <a:endParaRPr/>
          </a:p>
        </p:txBody>
      </p:sp>
      <p:sp>
        <p:nvSpPr>
          <p:cNvPr id="242" name="Google Shape;242;p16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Hal ini terjadi semisal mahasiswa seharusnya berstatus lulus, tetapi tertulis dikeluarkan atau mengundurkan diri, dan juga sebaliknya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Langsung menuju </a:t>
            </a:r>
            <a:r>
              <a:rPr b="1" lang="en-US" sz="2000"/>
              <a:t>ke bagian akademik rektorat</a:t>
            </a:r>
            <a:r>
              <a:rPr lang="en-US" sz="2000"/>
              <a:t>, sampaikan ingin melakukan </a:t>
            </a:r>
            <a:r>
              <a:rPr b="1" lang="en-US" sz="2000"/>
              <a:t>perbaikan status keluar mahasiswa</a:t>
            </a:r>
            <a:endParaRPr b="1"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Bawa ijazah/transkrip/dokumen pendukung asli untuk divalidasi oleh pihak akademik</a:t>
            </a:r>
            <a:endParaRPr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Apabila statusnya ingin diubah menjadi keluar/mengundurkan diri, bawa surat keluar/pengunduran diri</a:t>
            </a:r>
            <a:endParaRPr sz="2000"/>
          </a:p>
          <a:p>
            <a:pPr indent="-74929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 txBox="1"/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Font typeface="Rockwell"/>
              <a:buNone/>
            </a:pPr>
            <a:r>
              <a:rPr lang="en-US"/>
              <a:t>IPK/IPS/SKS TIDAK SESUAI</a:t>
            </a:r>
            <a:endParaRPr/>
          </a:p>
        </p:txBody>
      </p:sp>
      <p:sp>
        <p:nvSpPr>
          <p:cNvPr id="248" name="Google Shape;248;p17"/>
          <p:cNvSpPr txBox="1"/>
          <p:nvPr>
            <p:ph idx="1" type="body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Hal ini disebabkan tidak terlapornya aktivitas mahasiswa di salah satu semester, sehingga nilai mahasiswa tidak sesuai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700"/>
              <a:buChar char="▪"/>
            </a:pPr>
            <a:r>
              <a:rPr lang="en-US"/>
              <a:t>Solusi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Melaporkan ke </a:t>
            </a:r>
            <a:r>
              <a:rPr b="1" lang="en-US" sz="2000"/>
              <a:t>operator akademik program studi </a:t>
            </a:r>
            <a:r>
              <a:rPr lang="en-US" sz="2000"/>
              <a:t>untuk melakukan </a:t>
            </a:r>
            <a:r>
              <a:rPr b="1" lang="en-US" sz="2000"/>
              <a:t>pembukaan periode semester lama</a:t>
            </a:r>
            <a:r>
              <a:rPr lang="en-US" sz="2000"/>
              <a:t>. Sampaikan ada semester dengan IPK/IPS/SKS yang tidak seusai</a:t>
            </a:r>
            <a:endParaRPr b="1" sz="2000"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Char char="▪"/>
            </a:pPr>
            <a:r>
              <a:rPr lang="en-US" sz="2000"/>
              <a:t>Sampaikan ke operator bahwa periode </a:t>
            </a:r>
            <a:r>
              <a:rPr b="1" lang="en-US" sz="2000"/>
              <a:t>semester yang diusulkan untuk dibuka adalah semester yang bermasalah.</a:t>
            </a:r>
            <a:r>
              <a:rPr lang="en-US" sz="2000"/>
              <a:t> Apabila terdapat lebih dari satu semester dengan data yang keliru, maka minta untuk mengusulkan semuanya.</a:t>
            </a:r>
            <a:endParaRPr sz="2000"/>
          </a:p>
          <a:p>
            <a:pPr indent="-74929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  <a:p>
            <a:pPr indent="-74929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od Type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2024-09-24T02:30:37Z</dcterms:created>
  <dc:creator>I Nyoman Prayana Trisna</dc:creator>
</cp:coreProperties>
</file>