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36" r:id="rId1"/>
  </p:sldMasterIdLst>
  <p:sldIdLst>
    <p:sldId id="256" r:id="rId2"/>
    <p:sldId id="310" r:id="rId3"/>
    <p:sldId id="28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730"/>
    <p:restoredTop sz="94664"/>
  </p:normalViewPr>
  <p:slideViewPr>
    <p:cSldViewPr snapToGrid="0" snapToObjects="1">
      <p:cViewPr>
        <p:scale>
          <a:sx n="63" d="100"/>
          <a:sy n="63" d="100"/>
        </p:scale>
        <p:origin x="43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8FC53-C9A8-C84A-98F0-63C30080E0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D34948-58E9-9942-8486-F4C7709505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B899A2-BDF0-8448-A6D4-2A1D399DB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D82B0-BCF7-E94B-882E-4583FA633C0F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2CBDA2-9358-4E4F-A955-A32EF8495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935432-8E7E-FB4F-81C4-46B8C8449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9D35B-C94F-1340-BA00-5C2F0419F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351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72968-54CF-D447-A7AB-AF96577D6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48D84E-07F9-A44F-BD77-03EE842595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4B6C4C-405A-A74D-ACF8-33058042A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D82B0-BCF7-E94B-882E-4583FA633C0F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C7251-658E-7742-A0E6-DE388A391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DE7D3B-2371-3F41-A87E-3AAED7146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9D35B-C94F-1340-BA00-5C2F0419F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607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EEB01-18AD-BC45-9F15-E625C1727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944B82-5E5B-1D46-A930-2661FB98E7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E42F74-5D49-FB4D-BE4E-D26A58EE3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D82B0-BCF7-E94B-882E-4583FA633C0F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A2864B-AEFC-4648-AB47-1C83028C4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EB5D30-FB74-F14B-A8CE-9DA76488A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9D35B-C94F-1340-BA00-5C2F0419F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584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46034-90FF-A244-833F-38D6178C2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68ED22-441D-AF49-9438-C39981EA81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BD9060-B698-D84B-97AD-C57932FCC3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1AA024-1D2D-354F-93A0-D8FF15DD4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D82B0-BCF7-E94B-882E-4583FA633C0F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024FA5-13D1-534C-BD47-B003AA95A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9CCDF0-5CBD-9C41-96E7-6B042A3CD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9D35B-C94F-1340-BA00-5C2F0419F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537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A3188-30A4-3046-B26D-3144F570B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7AB581-5921-0F41-AD32-FE42F7848A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83C741-B514-DB4A-831C-0F7FB70F94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2D81FD-71D5-104A-8EFB-A34524242F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6F5200-F8A2-A74B-A3B9-2155B28CDB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66AB70-C4C4-7B48-867C-BCD409F05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D82B0-BCF7-E94B-882E-4583FA633C0F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0F7464-924E-4F4B-8E48-4C4AC4618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1F2866-175F-9D47-B579-BC86A02E2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9D35B-C94F-1340-BA00-5C2F0419F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532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02ECA-7F2A-CD41-92D4-44446E34A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213E17-569B-B34E-93FA-C4C1385A2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D82B0-BCF7-E94B-882E-4583FA633C0F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A39465-B005-7442-B45F-4F5AA7E43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A74BF3-1BE7-C544-9E05-93AB62409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9D35B-C94F-1340-BA00-5C2F0419F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96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1C044A-8886-2545-8081-E832B0227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D82B0-BCF7-E94B-882E-4583FA633C0F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C3F5C1-A0F4-7E48-9351-A9F369E15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92E61C-7D67-0940-A4FB-5B6E85051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9D35B-C94F-1340-BA00-5C2F0419F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554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C18C0-8273-0B4C-81E3-719658262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1E8666-A6DE-8542-988C-8832661DF8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B1BBED-ACF6-AA4C-B6F4-DECC2267FB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C47CD5-AE18-C24F-A436-FED108CF1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D82B0-BCF7-E94B-882E-4583FA633C0F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952783-A2AA-6842-903C-257527FB5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03DA8B-E7AC-024F-8762-76C371A91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9D35B-C94F-1340-BA00-5C2F0419F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595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22075-71F0-DF43-917A-CF24438DC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EBD268-0938-4C49-808E-F4C43478FC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3ED7C8-E2F6-9248-B9F0-4DAE38717C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C61FB5-2E2B-BC47-8B32-C8FADB09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D82B0-BCF7-E94B-882E-4583FA633C0F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91CDC8-5F48-5344-BAC3-741513E64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EC6893-3E15-4E4E-AC74-77757278E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9D35B-C94F-1340-BA00-5C2F0419F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525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5AEE1-1C73-DA4A-A632-9273D089A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74E0F5-D931-2C4D-8AE0-E7E5832657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7920EC-3DC3-FF49-A512-8FD6BF29B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D82B0-BCF7-E94B-882E-4583FA633C0F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A10039-9775-5D45-9321-86FA4848B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FA3761-8376-8D41-BCD1-433E0CB0E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9D35B-C94F-1340-BA00-5C2F0419F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3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0EF6A5-4217-1140-8D02-790BDD45C1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430433-62F0-524F-937B-CED7E2740D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0016ED-3087-0442-99DF-AD0291071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D82B0-BCF7-E94B-882E-4583FA633C0F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1F3B16-910B-AF48-8BC1-1EE504670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5E7DE0-97FC-E949-9CCA-8FC0868EF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9D35B-C94F-1340-BA00-5C2F0419F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955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A3DA89-6D9C-FE4A-B385-843077CA5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84916"/>
            <a:ext cx="10515600" cy="6057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8C4DE2-6CC5-AE45-B3B5-90149354E5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B883C7-7615-9A49-AE43-AA26FF1FA3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0D82B0-BCF7-E94B-882E-4583FA633C0F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94E45C-5691-DF46-8A73-D04A804068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392CB-9D4E-2948-A5EC-EB7738554B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69D35B-C94F-1340-BA00-5C2F0419FF1B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F788AC6-09D0-0547-BC4A-0F5F9C64E109}"/>
              </a:ext>
            </a:extLst>
          </p:cNvPr>
          <p:cNvCxnSpPr>
            <a:cxnSpLocks/>
          </p:cNvCxnSpPr>
          <p:nvPr userDrawn="1"/>
        </p:nvCxnSpPr>
        <p:spPr>
          <a:xfrm>
            <a:off x="0" y="926550"/>
            <a:ext cx="11118134" cy="0"/>
          </a:xfrm>
          <a:prstGeom prst="line">
            <a:avLst/>
          </a:prstGeom>
          <a:ln w="57150">
            <a:solidFill>
              <a:srgbClr val="043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2E2ED2F-3FBF-1446-8536-F5CEC55BFAD3}"/>
              </a:ext>
            </a:extLst>
          </p:cNvPr>
          <p:cNvCxnSpPr>
            <a:cxnSpLocks/>
          </p:cNvCxnSpPr>
          <p:nvPr userDrawn="1"/>
        </p:nvCxnSpPr>
        <p:spPr>
          <a:xfrm>
            <a:off x="1073866" y="6260900"/>
            <a:ext cx="11118134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3">
            <a:extLst>
              <a:ext uri="{FF2B5EF4-FFF2-40B4-BE49-F238E27FC236}">
                <a16:creationId xmlns:a16="http://schemas.microsoft.com/office/drawing/2014/main" id="{076E8AA2-7A2E-B94D-9BC0-824A2D573530}"/>
              </a:ext>
            </a:extLst>
          </p:cNvPr>
          <p:cNvSpPr/>
          <p:nvPr userDrawn="1"/>
        </p:nvSpPr>
        <p:spPr>
          <a:xfrm>
            <a:off x="8072534" y="6527096"/>
            <a:ext cx="4064829" cy="274376"/>
          </a:xfrm>
          <a:custGeom>
            <a:avLst/>
            <a:gdLst/>
            <a:ahLst/>
            <a:cxnLst/>
            <a:rect l="l" t="t" r="r" b="b"/>
            <a:pathLst>
              <a:path w="6097243" h="411564">
                <a:moveTo>
                  <a:pt x="0" y="0"/>
                </a:moveTo>
                <a:lnTo>
                  <a:pt x="6097243" y="0"/>
                </a:lnTo>
                <a:lnTo>
                  <a:pt x="6097243" y="411564"/>
                </a:lnTo>
                <a:lnTo>
                  <a:pt x="0" y="41156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3" name="TextBox 66">
            <a:extLst>
              <a:ext uri="{FF2B5EF4-FFF2-40B4-BE49-F238E27FC236}">
                <a16:creationId xmlns:a16="http://schemas.microsoft.com/office/drawing/2014/main" id="{76F53B53-547A-0243-8924-D405C3C222BF}"/>
              </a:ext>
            </a:extLst>
          </p:cNvPr>
          <p:cNvSpPr txBox="1"/>
          <p:nvPr userDrawn="1"/>
        </p:nvSpPr>
        <p:spPr>
          <a:xfrm>
            <a:off x="9507071" y="6273428"/>
            <a:ext cx="2743200" cy="2137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20"/>
              </a:lnSpc>
              <a:spcBef>
                <a:spcPct val="0"/>
              </a:spcBef>
            </a:pPr>
            <a:r>
              <a:rPr lang="en-US" sz="1200" b="1" dirty="0">
                <a:solidFill>
                  <a:srgbClr val="0432FF"/>
                </a:solidFill>
                <a:latin typeface="Helvetica" pitchFamily="2" charset="0"/>
                <a:ea typeface="Playwrite US Trad"/>
                <a:cs typeface="Playwrite US Trad"/>
                <a:sym typeface="Playwrite US Trad"/>
              </a:rPr>
              <a:t>Excellent, Self-reliant, Cultured</a:t>
            </a: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BD0BDF6E-8C94-5D41-B425-5C94C0C40D0F}"/>
              </a:ext>
            </a:extLst>
          </p:cNvPr>
          <p:cNvSpPr/>
          <p:nvPr userDrawn="1"/>
        </p:nvSpPr>
        <p:spPr>
          <a:xfrm>
            <a:off x="-1" y="0"/>
            <a:ext cx="2743200" cy="878825"/>
          </a:xfrm>
          <a:custGeom>
            <a:avLst/>
            <a:gdLst/>
            <a:ahLst/>
            <a:cxnLst/>
            <a:rect l="l" t="t" r="r" b="b"/>
            <a:pathLst>
              <a:path w="3302772" h="986703">
                <a:moveTo>
                  <a:pt x="0" y="0"/>
                </a:moveTo>
                <a:lnTo>
                  <a:pt x="3302773" y="0"/>
                </a:lnTo>
                <a:lnTo>
                  <a:pt x="3302773" y="986703"/>
                </a:lnTo>
                <a:lnTo>
                  <a:pt x="0" y="98670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  <a:ln>
            <a:noFill/>
          </a:ln>
        </p:spPr>
      </p:sp>
      <p:sp>
        <p:nvSpPr>
          <p:cNvPr id="17" name="Freeform 37">
            <a:extLst>
              <a:ext uri="{FF2B5EF4-FFF2-40B4-BE49-F238E27FC236}">
                <a16:creationId xmlns:a16="http://schemas.microsoft.com/office/drawing/2014/main" id="{75F7F471-E33A-3B41-AAFD-E2C0BC021099}"/>
              </a:ext>
            </a:extLst>
          </p:cNvPr>
          <p:cNvSpPr/>
          <p:nvPr userDrawn="1"/>
        </p:nvSpPr>
        <p:spPr>
          <a:xfrm>
            <a:off x="8072534" y="56528"/>
            <a:ext cx="1324014" cy="493352"/>
          </a:xfrm>
          <a:custGeom>
            <a:avLst/>
            <a:gdLst/>
            <a:ahLst/>
            <a:cxnLst/>
            <a:rect l="l" t="t" r="r" b="b"/>
            <a:pathLst>
              <a:path w="2745649" h="912145">
                <a:moveTo>
                  <a:pt x="0" y="0"/>
                </a:moveTo>
                <a:lnTo>
                  <a:pt x="2745649" y="0"/>
                </a:lnTo>
                <a:lnTo>
                  <a:pt x="2745649" y="912145"/>
                </a:lnTo>
                <a:lnTo>
                  <a:pt x="0" y="91214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4B0DF752-52A4-DF4E-B725-0FB55AD16D0F}"/>
              </a:ext>
            </a:extLst>
          </p:cNvPr>
          <p:cNvSpPr/>
          <p:nvPr userDrawn="1"/>
        </p:nvSpPr>
        <p:spPr>
          <a:xfrm>
            <a:off x="9246219" y="165508"/>
            <a:ext cx="2752609" cy="33439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rgbClr val="002060"/>
                </a:solidFill>
                <a:latin typeface="Helvetica" pitchFamily="2" charset="0"/>
              </a:rPr>
              <a:t>TOP #518 Asia, #97 South Eastern</a:t>
            </a:r>
          </a:p>
        </p:txBody>
      </p:sp>
    </p:spTree>
    <p:extLst>
      <p:ext uri="{BB962C8B-B14F-4D97-AF65-F5344CB8AC3E}">
        <p14:creationId xmlns:p14="http://schemas.microsoft.com/office/powerpoint/2010/main" val="4084740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D25DE-4848-E941-90F8-9EE44B70FE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9143" y="2156309"/>
            <a:ext cx="11790381" cy="1272691"/>
          </a:xfrm>
        </p:spPr>
        <p:txBody>
          <a:bodyPr>
            <a:normAutofit fontScale="90000"/>
          </a:bodyPr>
          <a:lstStyle/>
          <a:p>
            <a:br>
              <a:rPr lang="en-US" sz="3600" b="1" dirty="0">
                <a:latin typeface="Helvetica" pitchFamily="2" charset="0"/>
              </a:rPr>
            </a:br>
            <a:r>
              <a:rPr lang="en-US" sz="3600" b="1" dirty="0"/>
              <a:t>Data </a:t>
            </a:r>
            <a:r>
              <a:rPr lang="en-US" sz="3600" b="1" dirty="0" err="1"/>
              <a:t>Akreditasi</a:t>
            </a:r>
            <a:r>
              <a:rPr lang="en-US" sz="3600" b="1" dirty="0"/>
              <a:t> Program </a:t>
            </a:r>
            <a:r>
              <a:rPr lang="en-US" sz="3600" b="1" dirty="0" err="1"/>
              <a:t>Studi</a:t>
            </a:r>
            <a:r>
              <a:rPr lang="en-US" sz="3600" b="1" dirty="0"/>
              <a:t> di Universitas </a:t>
            </a:r>
            <a:r>
              <a:rPr lang="en-US" sz="3600" b="1" dirty="0" err="1"/>
              <a:t>Udayana</a:t>
            </a:r>
            <a:br>
              <a:rPr lang="en-US" sz="3600" b="1" dirty="0"/>
            </a:br>
            <a:r>
              <a:rPr lang="en-US" sz="3600" b="1" dirty="0" err="1"/>
              <a:t>tahun</a:t>
            </a:r>
            <a:r>
              <a:rPr lang="en-US" sz="3600" b="1" dirty="0"/>
              <a:t> 2021-2026 (per April 2026)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710225-098E-0344-BAB5-9F3E72B3AB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830537"/>
            <a:ext cx="9144000" cy="369332"/>
          </a:xfrm>
        </p:spPr>
        <p:txBody>
          <a:bodyPr>
            <a:noAutofit/>
          </a:bodyPr>
          <a:lstStyle/>
          <a:p>
            <a:r>
              <a:rPr lang="en-US" sz="1800" dirty="0"/>
              <a:t>LP3M </a:t>
            </a:r>
            <a:r>
              <a:rPr lang="en-US" sz="1800" dirty="0" err="1"/>
              <a:t>Unud</a:t>
            </a:r>
            <a:endParaRPr lang="en-US" sz="1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5C670B-9C19-9644-A94D-86876E6068E3}"/>
              </a:ext>
            </a:extLst>
          </p:cNvPr>
          <p:cNvSpPr txBox="1"/>
          <p:nvPr/>
        </p:nvSpPr>
        <p:spPr>
          <a:xfrm>
            <a:off x="8314267" y="8382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243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2769B1A-2168-EF4F-BEF4-BCDB7AFD3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1524" y="1057868"/>
            <a:ext cx="5755342" cy="31291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8FAA218-0C84-394C-8A58-9214708C13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136" y="1065935"/>
            <a:ext cx="6169264" cy="312111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73435E1-AA51-6D4C-B9E3-11B061C5FA43}"/>
              </a:ext>
            </a:extLst>
          </p:cNvPr>
          <p:cNvSpPr txBox="1"/>
          <p:nvPr/>
        </p:nvSpPr>
        <p:spPr>
          <a:xfrm>
            <a:off x="62568" y="4291991"/>
            <a:ext cx="12066864" cy="19389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ID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Lonjakan</a:t>
            </a:r>
            <a:r>
              <a:rPr lang="en-ID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Spektakuler</a:t>
            </a:r>
            <a:r>
              <a:rPr lang="en-ID" sz="12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Tren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paling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mencolok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kenaikan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metrik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'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Unggul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'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hanya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b="1" dirty="0">
                <a:latin typeface="Arial" panose="020B0604020202020204" pitchFamily="34" charset="0"/>
                <a:cs typeface="Arial" panose="020B0604020202020204" pitchFamily="34" charset="0"/>
              </a:rPr>
              <a:t>6,8%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pada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2021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menjadi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dominan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b="1" dirty="0">
                <a:latin typeface="Arial" panose="020B0604020202020204" pitchFamily="34" charset="0"/>
                <a:cs typeface="Arial" panose="020B0604020202020204" pitchFamily="34" charset="0"/>
              </a:rPr>
              <a:t>58,8%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pada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2026.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indikator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utama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bahwa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Universitas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Udayana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telah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agresif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berhasil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melakukan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konversi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mutu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prodi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ke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standar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tertinggi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diakui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D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Penurunan</a:t>
            </a:r>
            <a:r>
              <a:rPr lang="en-ID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Kategori</a:t>
            </a:r>
            <a:r>
              <a:rPr lang="en-ID" sz="1200" b="1" dirty="0">
                <a:latin typeface="Arial" panose="020B0604020202020204" pitchFamily="34" charset="0"/>
                <a:cs typeface="Arial" panose="020B0604020202020204" pitchFamily="34" charset="0"/>
              </a:rPr>
              <a:t> Lama: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Sebaliknya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kategori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akreditasi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model lama ('A' dan 'B')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mengalami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penurunan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drastis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Kategori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'A'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turun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b="1" dirty="0">
                <a:latin typeface="Arial" panose="020B0604020202020204" pitchFamily="34" charset="0"/>
                <a:cs typeface="Arial" panose="020B0604020202020204" pitchFamily="34" charset="0"/>
              </a:rPr>
              <a:t>48,3%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(2021)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menjadi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hanya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b="1" dirty="0">
                <a:latin typeface="Arial" panose="020B0604020202020204" pitchFamily="34" charset="0"/>
                <a:cs typeface="Arial" panose="020B0604020202020204" pitchFamily="34" charset="0"/>
              </a:rPr>
              <a:t>2,2%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(2026).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bukan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tanda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penurunan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mutu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melainkan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bukti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keberhasilan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proses </a:t>
            </a:r>
            <a:r>
              <a:rPr lang="en-ID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konversi</a:t>
            </a:r>
            <a:r>
              <a:rPr lang="en-ID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massal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'A'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menjadi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'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Unggul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'.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D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Pemantapan</a:t>
            </a:r>
            <a:r>
              <a:rPr lang="en-ID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Mutu</a:t>
            </a:r>
            <a:r>
              <a:rPr lang="en-ID" sz="1200" b="1" dirty="0">
                <a:latin typeface="Arial" panose="020B0604020202020204" pitchFamily="34" charset="0"/>
                <a:cs typeface="Arial" panose="020B0604020202020204" pitchFamily="34" charset="0"/>
              </a:rPr>
              <a:t> Lapis </a:t>
            </a:r>
            <a:r>
              <a:rPr lang="en-ID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Kedua</a:t>
            </a:r>
            <a:r>
              <a:rPr lang="en-ID" sz="1200" b="1" dirty="0">
                <a:latin typeface="Arial" panose="020B0604020202020204" pitchFamily="34" charset="0"/>
                <a:cs typeface="Arial" panose="020B0604020202020204" pitchFamily="34" charset="0"/>
              </a:rPr>
              <a:t> ('</a:t>
            </a:r>
            <a:r>
              <a:rPr lang="en-ID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Baik</a:t>
            </a:r>
            <a:r>
              <a:rPr lang="en-ID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Sekali</a:t>
            </a:r>
            <a:r>
              <a:rPr lang="en-ID" sz="1200" b="1" dirty="0">
                <a:latin typeface="Arial" panose="020B0604020202020204" pitchFamily="34" charset="0"/>
                <a:cs typeface="Arial" panose="020B0604020202020204" pitchFamily="34" charset="0"/>
              </a:rPr>
              <a:t>’):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Kategori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'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Baik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Sekali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'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mengalami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fluktuasi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namun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menunjukkan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tren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peningkatan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b="1" dirty="0">
                <a:latin typeface="Arial" panose="020B0604020202020204" pitchFamily="34" charset="0"/>
                <a:cs typeface="Arial" panose="020B0604020202020204" pitchFamily="34" charset="0"/>
              </a:rPr>
              <a:t>1,7%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(2021)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menjadi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b="1" dirty="0">
                <a:latin typeface="Arial" panose="020B0604020202020204" pitchFamily="34" charset="0"/>
                <a:cs typeface="Arial" panose="020B0604020202020204" pitchFamily="34" charset="0"/>
              </a:rPr>
              <a:t>11,8%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(2026).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menunjukkan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adanya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upaya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mengangkat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prodi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sebelumnya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mungkin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di level 'B'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prodi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baru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ke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level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mutu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menengah-atas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D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Pengendalian</a:t>
            </a:r>
            <a:r>
              <a:rPr lang="en-ID" sz="1200" b="1" dirty="0">
                <a:latin typeface="Arial" panose="020B0604020202020204" pitchFamily="34" charset="0"/>
                <a:cs typeface="Arial" panose="020B0604020202020204" pitchFamily="34" charset="0"/>
              </a:rPr>
              <a:t> 'Prodi </a:t>
            </a:r>
            <a:r>
              <a:rPr lang="en-ID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Baru</a:t>
            </a:r>
            <a:r>
              <a:rPr lang="en-ID" sz="1200" b="1" dirty="0">
                <a:latin typeface="Arial" panose="020B0604020202020204" pitchFamily="34" charset="0"/>
                <a:cs typeface="Arial" panose="020B0604020202020204" pitchFamily="34" charset="0"/>
              </a:rPr>
              <a:t>' &amp; </a:t>
            </a:r>
            <a:r>
              <a:rPr lang="en-ID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Munculnya</a:t>
            </a:r>
            <a:r>
              <a:rPr lang="en-ID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Fokus</a:t>
            </a:r>
            <a:r>
              <a:rPr lang="en-ID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Baru</a:t>
            </a:r>
            <a:r>
              <a:rPr lang="en-ID" sz="12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Jumlah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'Prodi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Baru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'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berfluktuasi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rendah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sekitar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2-6%), yang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menunjukkan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Unud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melakukan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ekspansi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prodi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terukur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berlebihan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D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Fokus</a:t>
            </a:r>
            <a:r>
              <a:rPr lang="en-ID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Kritikal</a:t>
            </a:r>
            <a:r>
              <a:rPr lang="en-ID" sz="1200" b="1" dirty="0">
                <a:latin typeface="Arial" panose="020B0604020202020204" pitchFamily="34" charset="0"/>
                <a:cs typeface="Arial" panose="020B0604020202020204" pitchFamily="34" charset="0"/>
              </a:rPr>
              <a:t> 2026: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Munculnya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angka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b="1" dirty="0">
                <a:latin typeface="Arial" panose="020B0604020202020204" pitchFamily="34" charset="0"/>
                <a:cs typeface="Arial" panose="020B0604020202020204" pitchFamily="34" charset="0"/>
              </a:rPr>
              <a:t>1,5%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'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Terakreditasi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Sementara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' pada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2026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data paling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krusial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menandakan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adanya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prodi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baru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baru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saja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disetujui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namun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harus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segera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mengikuti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siklus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akreditasi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penuh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satu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fokus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perbaikan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jangka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pendek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27696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AADA7A46-A909-E349-B32B-B4E96FC2466D}"/>
              </a:ext>
            </a:extLst>
          </p:cNvPr>
          <p:cNvSpPr/>
          <p:nvPr/>
        </p:nvSpPr>
        <p:spPr>
          <a:xfrm flipH="1">
            <a:off x="5446058" y="0"/>
            <a:ext cx="6745941" cy="6858000"/>
          </a:xfrm>
          <a:custGeom>
            <a:avLst/>
            <a:gdLst/>
            <a:ahLst/>
            <a:cxnLst/>
            <a:rect l="l" t="t" r="r" b="b"/>
            <a:pathLst>
              <a:path w="10623985" h="10665402">
                <a:moveTo>
                  <a:pt x="10623985" y="0"/>
                </a:moveTo>
                <a:lnTo>
                  <a:pt x="0" y="0"/>
                </a:lnTo>
                <a:lnTo>
                  <a:pt x="0" y="10665402"/>
                </a:lnTo>
                <a:lnTo>
                  <a:pt x="10623985" y="10665402"/>
                </a:lnTo>
                <a:lnTo>
                  <a:pt x="10623985" y="0"/>
                </a:lnTo>
                <a:close/>
              </a:path>
            </a:pathLst>
          </a:custGeom>
          <a:blipFill>
            <a:blip r:embed="rId2"/>
            <a:stretch>
              <a:fillRect l="-390" r="2" b="-3678"/>
            </a:stretch>
          </a:blipFill>
        </p:spPr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1514415-B492-014F-A68A-2DBE7D8EA157}"/>
              </a:ext>
            </a:extLst>
          </p:cNvPr>
          <p:cNvSpPr/>
          <p:nvPr/>
        </p:nvSpPr>
        <p:spPr>
          <a:xfrm>
            <a:off x="115645" y="2794634"/>
            <a:ext cx="5163671" cy="1030606"/>
          </a:xfrm>
          <a:prstGeom prst="roundRect">
            <a:avLst>
              <a:gd name="adj" fmla="val 30556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>
                <a:solidFill>
                  <a:srgbClr val="002060"/>
                </a:solidFill>
                <a:latin typeface="Helvetica" pitchFamily="2" charset="0"/>
              </a:rPr>
              <a:t>Thank you</a:t>
            </a:r>
            <a:endParaRPr lang="en-US" sz="7200" b="1" dirty="0">
              <a:solidFill>
                <a:srgbClr val="002060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834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1944</TotalTime>
  <Words>253</Words>
  <Application>Microsoft Office PowerPoint</Application>
  <PresentationFormat>Widescreen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Helvetica</vt:lpstr>
      <vt:lpstr>Office Theme</vt:lpstr>
      <vt:lpstr> Data Akreditasi Program Studi di Universitas Udayana tahun 2021-2026 (per April 2026)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dwi fatmawati</dc:creator>
  <cp:lastModifiedBy>Ni Made Pitri Susanti</cp:lastModifiedBy>
  <cp:revision>93</cp:revision>
  <dcterms:created xsi:type="dcterms:W3CDTF">2025-12-09T04:15:47Z</dcterms:created>
  <dcterms:modified xsi:type="dcterms:W3CDTF">2026-05-18T06:25:56Z</dcterms:modified>
</cp:coreProperties>
</file>